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  <p:sldMasterId id="2147483669" r:id="rId2"/>
  </p:sldMasterIdLst>
  <p:notesMasterIdLst>
    <p:notesMasterId r:id="rId38"/>
  </p:notesMasterIdLst>
  <p:sldIdLst>
    <p:sldId id="256" r:id="rId3"/>
    <p:sldId id="315" r:id="rId4"/>
    <p:sldId id="316" r:id="rId5"/>
    <p:sldId id="266" r:id="rId6"/>
    <p:sldId id="285" r:id="rId7"/>
    <p:sldId id="317" r:id="rId8"/>
    <p:sldId id="257" r:id="rId9"/>
    <p:sldId id="258" r:id="rId10"/>
    <p:sldId id="291" r:id="rId11"/>
    <p:sldId id="282" r:id="rId12"/>
    <p:sldId id="296" r:id="rId13"/>
    <p:sldId id="283" r:id="rId14"/>
    <p:sldId id="292" r:id="rId15"/>
    <p:sldId id="293" r:id="rId16"/>
    <p:sldId id="284" r:id="rId17"/>
    <p:sldId id="294" r:id="rId18"/>
    <p:sldId id="297" r:id="rId19"/>
    <p:sldId id="286" r:id="rId20"/>
    <p:sldId id="298" r:id="rId21"/>
    <p:sldId id="299" r:id="rId22"/>
    <p:sldId id="300" r:id="rId23"/>
    <p:sldId id="301" r:id="rId24"/>
    <p:sldId id="302" r:id="rId25"/>
    <p:sldId id="304" r:id="rId26"/>
    <p:sldId id="303" r:id="rId27"/>
    <p:sldId id="305" r:id="rId28"/>
    <p:sldId id="306" r:id="rId29"/>
    <p:sldId id="307" r:id="rId30"/>
    <p:sldId id="308" r:id="rId31"/>
    <p:sldId id="309" r:id="rId32"/>
    <p:sldId id="311" r:id="rId33"/>
    <p:sldId id="310" r:id="rId34"/>
    <p:sldId id="312" r:id="rId35"/>
    <p:sldId id="290" r:id="rId36"/>
    <p:sldId id="280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 autoAdjust="0"/>
    <p:restoredTop sz="94660"/>
  </p:normalViewPr>
  <p:slideViewPr>
    <p:cSldViewPr snapToGrid="0" showGuides="1">
      <p:cViewPr varScale="1">
        <p:scale>
          <a:sx n="166" d="100"/>
          <a:sy n="166" d="100"/>
        </p:scale>
        <p:origin x="70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Java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  <c:pt idx="4">
                  <c:v>2018</c:v>
                </c:pt>
                <c:pt idx="5">
                  <c:v>2019</c:v>
                </c:pt>
                <c:pt idx="6">
                  <c:v>2020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14.959</c:v>
                </c:pt>
                <c:pt idx="1">
                  <c:v>20.972999999999999</c:v>
                </c:pt>
                <c:pt idx="2">
                  <c:v>17.856000000000002</c:v>
                </c:pt>
                <c:pt idx="3">
                  <c:v>13.27</c:v>
                </c:pt>
                <c:pt idx="4">
                  <c:v>15.93</c:v>
                </c:pt>
                <c:pt idx="5">
                  <c:v>17.25</c:v>
                </c:pt>
                <c:pt idx="6">
                  <c:v>16.73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C39-49E4-8E3E-E1BFB70191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  <c:pt idx="4">
                  <c:v>2018</c:v>
                </c:pt>
                <c:pt idx="5">
                  <c:v>2019</c:v>
                </c:pt>
                <c:pt idx="6">
                  <c:v>2020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17.588000000000001</c:v>
                </c:pt>
                <c:pt idx="1">
                  <c:v>16.46</c:v>
                </c:pt>
                <c:pt idx="2">
                  <c:v>8.7260000000000009</c:v>
                </c:pt>
                <c:pt idx="3">
                  <c:v>10.16</c:v>
                </c:pt>
                <c:pt idx="4">
                  <c:v>14.28</c:v>
                </c:pt>
                <c:pt idx="5">
                  <c:v>16.09</c:v>
                </c:pt>
                <c:pt idx="6">
                  <c:v>16.72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C39-49E4-8E3E-E1BFB701913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C++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  <c:pt idx="4">
                  <c:v>2018</c:v>
                </c:pt>
                <c:pt idx="5">
                  <c:v>2019</c:v>
                </c:pt>
                <c:pt idx="6">
                  <c:v>2020</c:v>
                </c:pt>
              </c:numCache>
            </c:numRef>
          </c:cat>
          <c:val>
            <c:numRef>
              <c:f>Sheet1!$D$2:$D$8</c:f>
              <c:numCache>
                <c:formatCode>General</c:formatCode>
                <c:ptCount val="7"/>
                <c:pt idx="0">
                  <c:v>6.1040000000000001</c:v>
                </c:pt>
                <c:pt idx="1">
                  <c:v>5.9429999999999996</c:v>
                </c:pt>
                <c:pt idx="2">
                  <c:v>5.335</c:v>
                </c:pt>
                <c:pt idx="3">
                  <c:v>4.72</c:v>
                </c:pt>
                <c:pt idx="4">
                  <c:v>7.56</c:v>
                </c:pt>
                <c:pt idx="5">
                  <c:v>6.2</c:v>
                </c:pt>
                <c:pt idx="6">
                  <c:v>6.78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C39-49E4-8E3E-E1BFB701913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C#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x"/>
            <c:size val="5"/>
            <c:spPr>
              <a:noFill/>
              <a:ln w="9525">
                <a:solidFill>
                  <a:schemeClr val="accent4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  <c:pt idx="4">
                  <c:v>2018</c:v>
                </c:pt>
                <c:pt idx="5">
                  <c:v>2019</c:v>
                </c:pt>
                <c:pt idx="6">
                  <c:v>2020</c:v>
                </c:pt>
              </c:numCache>
            </c:numRef>
          </c:cat>
          <c:val>
            <c:numRef>
              <c:f>Sheet1!$E$2:$E$8</c:f>
              <c:numCache>
                <c:formatCode>General</c:formatCode>
                <c:ptCount val="7"/>
                <c:pt idx="0">
                  <c:v>4.3280000000000003</c:v>
                </c:pt>
                <c:pt idx="1">
                  <c:v>4.1139999999999999</c:v>
                </c:pt>
                <c:pt idx="2">
                  <c:v>3.1709999999999998</c:v>
                </c:pt>
                <c:pt idx="3">
                  <c:v>2.82</c:v>
                </c:pt>
                <c:pt idx="4">
                  <c:v>3.45</c:v>
                </c:pt>
                <c:pt idx="5">
                  <c:v>4.8</c:v>
                </c:pt>
                <c:pt idx="6">
                  <c:v>4.74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C39-49E4-8E3E-E1BFB701913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Python</c:v>
                </c:pt>
              </c:strCache>
            </c:strRef>
          </c:tx>
          <c:spPr>
            <a:ln w="38100" cap="rnd">
              <a:solidFill>
                <a:schemeClr val="accent5"/>
              </a:solidFill>
              <a:round/>
            </a:ln>
            <a:effectLst/>
          </c:spPr>
          <c:marker>
            <c:symbol val="diamond"/>
            <c:size val="10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  <c:pt idx="4">
                  <c:v>2018</c:v>
                </c:pt>
                <c:pt idx="5">
                  <c:v>2019</c:v>
                </c:pt>
                <c:pt idx="6">
                  <c:v>2020</c:v>
                </c:pt>
              </c:numCache>
            </c:numRef>
          </c:cat>
          <c:val>
            <c:numRef>
              <c:f>Sheet1!$F$2:$F$8</c:f>
              <c:numCache>
                <c:formatCode>General</c:formatCode>
                <c:ptCount val="7"/>
                <c:pt idx="0">
                  <c:v>2.2869999999999999</c:v>
                </c:pt>
                <c:pt idx="1">
                  <c:v>4.4290000000000003</c:v>
                </c:pt>
                <c:pt idx="2">
                  <c:v>4.2389999999999999</c:v>
                </c:pt>
                <c:pt idx="3">
                  <c:v>3.78</c:v>
                </c:pt>
                <c:pt idx="4">
                  <c:v>8.3800000000000008</c:v>
                </c:pt>
                <c:pt idx="5">
                  <c:v>10.31</c:v>
                </c:pt>
                <c:pt idx="6">
                  <c:v>9.31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E4-8842-A333-24362D066143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JavaScript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plus"/>
            <c:size val="5"/>
            <c:spPr>
              <a:noFill/>
              <a:ln w="9525">
                <a:solidFill>
                  <a:schemeClr val="accent6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  <c:pt idx="4">
                  <c:v>2018</c:v>
                </c:pt>
                <c:pt idx="5">
                  <c:v>2019</c:v>
                </c:pt>
                <c:pt idx="6">
                  <c:v>2020</c:v>
                </c:pt>
              </c:numCache>
            </c:numRef>
          </c:cat>
          <c:val>
            <c:numRef>
              <c:f>Sheet1!$G$2:$G$8</c:f>
              <c:numCache>
                <c:formatCode>General</c:formatCode>
                <c:ptCount val="7"/>
                <c:pt idx="0">
                  <c:v>2.4329999999999998</c:v>
                </c:pt>
                <c:pt idx="1">
                  <c:v>2.363</c:v>
                </c:pt>
                <c:pt idx="2">
                  <c:v>2.8620000000000001</c:v>
                </c:pt>
                <c:pt idx="3">
                  <c:v>2.4700000000000002</c:v>
                </c:pt>
                <c:pt idx="4">
                  <c:v>3.06</c:v>
                </c:pt>
                <c:pt idx="5">
                  <c:v>2.09</c:v>
                </c:pt>
                <c:pt idx="6">
                  <c:v>2.38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9E4-8842-A333-24362D066143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Go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  <c:pt idx="4">
                  <c:v>2018</c:v>
                </c:pt>
                <c:pt idx="5">
                  <c:v>2019</c:v>
                </c:pt>
                <c:pt idx="6">
                  <c:v>2020</c:v>
                </c:pt>
              </c:numCache>
            </c:numRef>
          </c:cat>
          <c:val>
            <c:numRef>
              <c:f>Sheet1!$H$2:$H$8</c:f>
              <c:numCache>
                <c:formatCode>General</c:formatCode>
                <c:ptCount val="7"/>
                <c:pt idx="0">
                  <c:v>0.26</c:v>
                </c:pt>
                <c:pt idx="1">
                  <c:v>0.19</c:v>
                </c:pt>
                <c:pt idx="2">
                  <c:v>1.94</c:v>
                </c:pt>
                <c:pt idx="3">
                  <c:v>1.39</c:v>
                </c:pt>
                <c:pt idx="4">
                  <c:v>1.19</c:v>
                </c:pt>
                <c:pt idx="5">
                  <c:v>1</c:v>
                </c:pt>
                <c:pt idx="6">
                  <c:v>1.36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9E4-8842-A333-24362D066143}"/>
            </c:ext>
          </c:extLst>
        </c:ser>
        <c:dLbls>
          <c:dLblPos val="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423399824"/>
        <c:axId val="1423928960"/>
      </c:lineChart>
      <c:catAx>
        <c:axId val="1423399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1423928960"/>
        <c:crosses val="autoZero"/>
        <c:auto val="1"/>
        <c:lblAlgn val="ctr"/>
        <c:lblOffset val="100"/>
        <c:noMultiLvlLbl val="0"/>
      </c:catAx>
      <c:valAx>
        <c:axId val="1423928960"/>
        <c:scaling>
          <c:orientation val="minMax"/>
          <c:max val="2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r>
                  <a:rPr lang="en-US" altLang="zh-CN" dirty="0"/>
                  <a:t>%</a:t>
                </a:r>
                <a:endParaRPr lang="zh-CN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1423399824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png>
</file>

<file path=ppt/media/image23.tiff>
</file>

<file path=ppt/media/image24.tiff>
</file>

<file path=ppt/media/image25.tiff>
</file>

<file path=ppt/media/image26.tiff>
</file>

<file path=ppt/media/image27.tif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50295A-D548-463D-A0FB-7869A4CA0027}" type="datetimeFigureOut">
              <a:rPr lang="zh-CN" altLang="en-US" smtClean="0"/>
              <a:t>2020/5/3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F0AFC-48CF-49C0-954B-6A141C32AE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402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2376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42B6578-AAF6-4D63-A545-F6C311EB50A4}" type="datetimeFigureOut">
              <a:rPr lang="zh-CN" altLang="en-US" smtClean="0"/>
              <a:t>2020/5/3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2CCA8F1-65B7-4168-9E5A-D348FEC2C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921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 userDrawn="1"/>
        </p:nvSpPr>
        <p:spPr>
          <a:xfrm>
            <a:off x="0" y="463101"/>
            <a:ext cx="142875" cy="416822"/>
          </a:xfrm>
          <a:prstGeom prst="roundRect">
            <a:avLst>
              <a:gd name="adj" fmla="val 0"/>
            </a:avLst>
          </a:prstGeom>
          <a:solidFill>
            <a:srgbClr val="F23B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>
              <a:solidFill>
                <a:prstClr val="white"/>
              </a:solidFill>
            </a:endParaRPr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252193" y="463101"/>
            <a:ext cx="3817473" cy="416822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Rounded Rectangle 9"/>
          <p:cNvSpPr/>
          <p:nvPr userDrawn="1"/>
        </p:nvSpPr>
        <p:spPr>
          <a:xfrm>
            <a:off x="11471564" y="372774"/>
            <a:ext cx="431078" cy="298739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1564" y="327460"/>
            <a:ext cx="431078" cy="389083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>
              <a:defRPr/>
            </a:pPr>
            <a:fld id="{FCEE2C88-6C8F-484D-AF69-578F576B1F44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329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9743829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537526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643467" y="1388534"/>
            <a:ext cx="4654128" cy="3623733"/>
          </a:xfrm>
          <a:prstGeom prst="rect">
            <a:avLst/>
          </a:prstGeom>
        </p:spPr>
        <p:txBody>
          <a:bodyPr/>
          <a:lstStyle>
            <a:lvl1pPr>
              <a:defRPr sz="1333">
                <a:solidFill>
                  <a:srgbClr val="00BDB4"/>
                </a:solidFill>
              </a:defRPr>
            </a:lvl1pPr>
            <a:lvl2pPr>
              <a:defRPr sz="1333">
                <a:solidFill>
                  <a:srgbClr val="00BDB4"/>
                </a:solidFill>
              </a:defRPr>
            </a:lvl2pPr>
            <a:lvl3pPr>
              <a:defRPr sz="1333">
                <a:solidFill>
                  <a:srgbClr val="00BDB4"/>
                </a:solidFill>
              </a:defRPr>
            </a:lvl3pPr>
            <a:lvl4pPr>
              <a:defRPr sz="1333">
                <a:solidFill>
                  <a:srgbClr val="00BDB4"/>
                </a:solidFill>
              </a:defRPr>
            </a:lvl4pPr>
            <a:lvl5pPr>
              <a:defRPr sz="1333">
                <a:solidFill>
                  <a:srgbClr val="00BDB4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3808934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 userDrawn="1"/>
        </p:nvSpPr>
        <p:spPr>
          <a:xfrm>
            <a:off x="0" y="463101"/>
            <a:ext cx="142875" cy="416822"/>
          </a:xfrm>
          <a:prstGeom prst="roundRect">
            <a:avLst>
              <a:gd name="adj" fmla="val 0"/>
            </a:avLst>
          </a:prstGeom>
          <a:solidFill>
            <a:srgbClr val="F23B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>
              <a:solidFill>
                <a:prstClr val="white"/>
              </a:solidFill>
            </a:endParaRPr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252193" y="463101"/>
            <a:ext cx="3817473" cy="416822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Rounded Rectangle 9"/>
          <p:cNvSpPr/>
          <p:nvPr userDrawn="1"/>
        </p:nvSpPr>
        <p:spPr>
          <a:xfrm>
            <a:off x="11471564" y="372774"/>
            <a:ext cx="431078" cy="298739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1564" y="327460"/>
            <a:ext cx="431078" cy="389083"/>
          </a:xfrm>
        </p:spPr>
        <p:txBody>
          <a:bodyPr lIns="0" tIns="0" rIns="0" bIns="0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>
              <a:defRPr/>
            </a:pPr>
            <a:fld id="{FCEE2C88-6C8F-484D-AF69-578F576B1F44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426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 userDrawn="1"/>
        </p:nvSpPr>
        <p:spPr>
          <a:xfrm>
            <a:off x="11471564" y="372774"/>
            <a:ext cx="431078" cy="298739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1564" y="327460"/>
            <a:ext cx="431078" cy="389083"/>
          </a:xfrm>
        </p:spPr>
        <p:txBody>
          <a:bodyPr lIns="0" tIns="0" rIns="0" bIns="0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>
              <a:defRPr/>
            </a:pPr>
            <a:fld id="{FCEE2C88-6C8F-484D-AF69-578F576B1F44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463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3036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8945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73" r:id="rId2"/>
    <p:sldLayoutId id="2147483686" r:id="rId3"/>
    <p:sldLayoutId id="2147483687" r:id="rId4"/>
    <p:sldLayoutId id="2147483688" r:id="rId5"/>
    <p:sldLayoutId id="2147483689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0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aleway" panose="020B0003030101060003" pitchFamily="34" charset="0"/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aleway" panose="020B0003030101060003" pitchFamily="34" charset="0"/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aleway" panose="020B0003030101060003" pitchFamily="34" charset="0"/>
              </a:defRPr>
            </a:lvl1pPr>
          </a:lstStyle>
          <a:p>
            <a:pPr>
              <a:defRPr/>
            </a:pPr>
            <a:fld id="{FCEE2C88-6C8F-484D-AF69-578F576B1F4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117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0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lang="en-US" sz="24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lang="en-US" sz="20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lang="en-US" sz="18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lang="en-US" sz="16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lang="en-US" sz="1600" kern="1200" dirty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oobo-tts.oss-cn-beijing.aliyuncs.com/v1%2F%E5%A4%A7%E5%AE%B6%E5%A5%BD%EF%BC%8C%E6%88%91%E6%98%AF%E6%82%9F%E5%AE%9D%21_1.0_1.0_Natalie1_7346b165fe2894d084b533713b1e4287.mp3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959688" y="-511830"/>
            <a:ext cx="8511676" cy="791552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8"/>
          <p:cNvSpPr txBox="1"/>
          <p:nvPr/>
        </p:nvSpPr>
        <p:spPr>
          <a:xfrm>
            <a:off x="2322182" y="2985226"/>
            <a:ext cx="7786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kumimoji="1"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Python</a:t>
            </a:r>
            <a:r>
              <a:rPr kumimoji="1"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kumimoji="1"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&amp;</a:t>
            </a:r>
            <a:r>
              <a:rPr kumimoji="1"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kumimoji="1" lang="en-US" altLang="zh-CN" sz="5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Woobo</a:t>
            </a:r>
            <a:endParaRPr kumimoji="1" lang="zh-CN" altLang="en-US" sz="5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3"/>
          <p:cNvSpPr txBox="1"/>
          <p:nvPr/>
        </p:nvSpPr>
        <p:spPr>
          <a:xfrm>
            <a:off x="3227070" y="4012218"/>
            <a:ext cx="57378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algn="ctr">
              <a:defRPr/>
            </a:pP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Woobo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技术负责人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algn="ctr"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管恺森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手机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微信：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15210560454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588485" y="-1160759"/>
            <a:ext cx="9254082" cy="9213378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063111" y="930360"/>
            <a:ext cx="8065769" cy="5446338"/>
            <a:chOff x="2063111" y="930360"/>
            <a:chExt cx="8065769" cy="5446338"/>
          </a:xfrm>
        </p:grpSpPr>
        <p:sp>
          <p:nvSpPr>
            <p:cNvPr id="10" name="椭圆 9"/>
            <p:cNvSpPr/>
            <p:nvPr/>
          </p:nvSpPr>
          <p:spPr>
            <a:xfrm>
              <a:off x="2063111" y="930360"/>
              <a:ext cx="340938" cy="340938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9787942" y="6035760"/>
              <a:ext cx="340938" cy="340938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自由: 形状 34"/>
          <p:cNvSpPr/>
          <p:nvPr/>
        </p:nvSpPr>
        <p:spPr>
          <a:xfrm rot="2700000">
            <a:off x="6145376" y="5876946"/>
            <a:ext cx="140300" cy="140300"/>
          </a:xfrm>
          <a:custGeom>
            <a:avLst/>
            <a:gdLst>
              <a:gd name="connsiteX0" fmla="*/ 75778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4" fmla="*/ 0 w 914400"/>
              <a:gd name="connsiteY4" fmla="*/ 749181 h 914400"/>
              <a:gd name="connsiteX5" fmla="*/ 757780 w 914400"/>
              <a:gd name="connsiteY5" fmla="*/ 74918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" h="914400">
                <a:moveTo>
                  <a:pt x="757780" y="0"/>
                </a:moveTo>
                <a:lnTo>
                  <a:pt x="914400" y="0"/>
                </a:lnTo>
                <a:lnTo>
                  <a:pt x="914400" y="914400"/>
                </a:lnTo>
                <a:lnTo>
                  <a:pt x="0" y="914400"/>
                </a:lnTo>
                <a:lnTo>
                  <a:pt x="0" y="749181"/>
                </a:lnTo>
                <a:lnTo>
                  <a:pt x="757780" y="7491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CB364C5-D6CF-9B43-A96A-21E89AD15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971" y="1126274"/>
            <a:ext cx="1083749" cy="95790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419BD77-BFC0-3443-91B0-99FD7FB494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015" y="875286"/>
            <a:ext cx="1494461" cy="1494461"/>
          </a:xfrm>
          <a:prstGeom prst="rect">
            <a:avLst/>
          </a:prstGeom>
        </p:spPr>
      </p:pic>
      <p:sp>
        <p:nvSpPr>
          <p:cNvPr id="15" name="文本框 8">
            <a:extLst>
              <a:ext uri="{FF2B5EF4-FFF2-40B4-BE49-F238E27FC236}">
                <a16:creationId xmlns:a16="http://schemas.microsoft.com/office/drawing/2014/main" id="{2E129829-93F8-8641-8792-C44230E44203}"/>
              </a:ext>
            </a:extLst>
          </p:cNvPr>
          <p:cNvSpPr txBox="1"/>
          <p:nvPr/>
        </p:nvSpPr>
        <p:spPr>
          <a:xfrm>
            <a:off x="5839281" y="1160851"/>
            <a:ext cx="7524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kumimoji="1"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×</a:t>
            </a:r>
            <a:endParaRPr kumimoji="1" lang="zh-CN" altLang="en-US" sz="5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1303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占位符 2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kumimoji="1" lang="en-US" altLang="zh-CN" dirty="0">
                <a:cs typeface="+mn-ea"/>
                <a:sym typeface="+mn-lt"/>
              </a:rPr>
              <a:t>What</a:t>
            </a:r>
            <a:r>
              <a:rPr kumimoji="1" lang="zh-CN" altLang="en-US" dirty="0">
                <a:cs typeface="+mn-ea"/>
                <a:sym typeface="+mn-lt"/>
              </a:rPr>
              <a:t> </a:t>
            </a:r>
            <a:r>
              <a:rPr kumimoji="1" lang="en-US" altLang="zh-CN" dirty="0">
                <a:cs typeface="+mn-ea"/>
                <a:sym typeface="+mn-lt"/>
              </a:rPr>
              <a:t>Is</a:t>
            </a:r>
            <a:r>
              <a:rPr kumimoji="1" lang="zh-CN" altLang="en-US" dirty="0">
                <a:cs typeface="+mn-ea"/>
                <a:sym typeface="+mn-lt"/>
              </a:rPr>
              <a:t> </a:t>
            </a:r>
            <a:r>
              <a:rPr kumimoji="1" lang="en-US" altLang="zh-CN" dirty="0">
                <a:cs typeface="+mn-ea"/>
                <a:sym typeface="+mn-lt"/>
              </a:rPr>
              <a:t>Python</a:t>
            </a:r>
            <a:endParaRPr kumimoji="1" lang="zh-CN" altLang="en-US" dirty="0">
              <a:cs typeface="+mn-ea"/>
              <a:sym typeface="+mn-lt"/>
            </a:endParaRPr>
          </a:p>
        </p:txBody>
      </p:sp>
      <p:sp>
        <p:nvSpPr>
          <p:cNvPr id="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>
                <a:latin typeface="+mn-lt"/>
                <a:cs typeface="+mn-ea"/>
                <a:sym typeface="+mn-lt"/>
              </a:rPr>
              <a:pPr/>
              <a:t>10</a:t>
            </a:fld>
            <a:endParaRPr lang="en-US" dirty="0">
              <a:latin typeface="+mn-lt"/>
              <a:cs typeface="+mn-ea"/>
              <a:sym typeface="+mn-lt"/>
            </a:endParaRPr>
          </a:p>
        </p:txBody>
      </p:sp>
      <p:sp>
        <p:nvSpPr>
          <p:cNvPr id="4" name="Rectangle 48"/>
          <p:cNvSpPr/>
          <p:nvPr/>
        </p:nvSpPr>
        <p:spPr>
          <a:xfrm>
            <a:off x="4069666" y="2299020"/>
            <a:ext cx="5229159" cy="18460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简单！简单！简单！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应用领域广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广泛的第三方库</a:t>
            </a:r>
            <a:endParaRPr 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8341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占位符 2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kumimoji="1" lang="en-US" altLang="zh-CN" dirty="0">
                <a:cs typeface="+mn-ea"/>
                <a:sym typeface="+mn-lt"/>
              </a:rPr>
              <a:t>What</a:t>
            </a:r>
            <a:r>
              <a:rPr kumimoji="1" lang="zh-CN" altLang="en-US" dirty="0">
                <a:cs typeface="+mn-ea"/>
                <a:sym typeface="+mn-lt"/>
              </a:rPr>
              <a:t> </a:t>
            </a:r>
            <a:r>
              <a:rPr kumimoji="1" lang="en-US" altLang="zh-CN" dirty="0">
                <a:cs typeface="+mn-ea"/>
                <a:sym typeface="+mn-lt"/>
              </a:rPr>
              <a:t>Is</a:t>
            </a:r>
            <a:r>
              <a:rPr kumimoji="1" lang="zh-CN" altLang="en-US" dirty="0">
                <a:cs typeface="+mn-ea"/>
                <a:sym typeface="+mn-lt"/>
              </a:rPr>
              <a:t> </a:t>
            </a:r>
            <a:r>
              <a:rPr kumimoji="1" lang="en-US" altLang="zh-CN" dirty="0">
                <a:cs typeface="+mn-ea"/>
                <a:sym typeface="+mn-lt"/>
              </a:rPr>
              <a:t>Python——</a:t>
            </a:r>
            <a:r>
              <a:rPr kumimoji="1" lang="zh-CN" altLang="en-US" dirty="0">
                <a:cs typeface="+mn-ea"/>
                <a:sym typeface="+mn-lt"/>
              </a:rPr>
              <a:t>简单</a:t>
            </a:r>
          </a:p>
        </p:txBody>
      </p:sp>
      <p:sp>
        <p:nvSpPr>
          <p:cNvPr id="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>
                <a:latin typeface="+mn-lt"/>
                <a:cs typeface="+mn-ea"/>
                <a:sym typeface="+mn-lt"/>
              </a:rPr>
              <a:pPr/>
              <a:t>11</a:t>
            </a:fld>
            <a:endParaRPr lang="en-US" dirty="0">
              <a:latin typeface="+mn-lt"/>
              <a:cs typeface="+mn-ea"/>
              <a:sym typeface="+mn-lt"/>
            </a:endParaRPr>
          </a:p>
        </p:txBody>
      </p:sp>
      <p:sp>
        <p:nvSpPr>
          <p:cNvPr id="4" name="Rectangle 48"/>
          <p:cNvSpPr/>
          <p:nvPr/>
        </p:nvSpPr>
        <p:spPr>
          <a:xfrm>
            <a:off x="4069666" y="2299020"/>
            <a:ext cx="5229159" cy="284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创建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"</a:t>
            </a:r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hello.py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"</a:t>
            </a:r>
          </a:p>
          <a:p>
            <a:pPr>
              <a:lnSpc>
                <a:spcPct val="200000"/>
              </a:lnSpc>
            </a:pPr>
            <a:r>
              <a:rPr lang="en-US" altLang="zh-CN" b="1" dirty="0">
                <a:cs typeface="+mn-ea"/>
                <a:sym typeface="+mn-lt"/>
              </a:rPr>
              <a:t>	print('Hello world')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运行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hello.py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lvl="2">
              <a:lnSpc>
                <a:spcPct val="200000"/>
              </a:lnSpc>
            </a:pPr>
            <a:r>
              <a:rPr lang="en-US" altLang="zh-CN" b="1" dirty="0">
                <a:cs typeface="+mn-ea"/>
                <a:sym typeface="+mn-lt"/>
              </a:rPr>
              <a:t>Hello world</a:t>
            </a:r>
          </a:p>
          <a:p>
            <a:pPr>
              <a:lnSpc>
                <a:spcPct val="200000"/>
              </a:lnSpc>
            </a:pPr>
            <a:endParaRPr lang="en-US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34259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12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3" name="Freeform 101"/>
          <p:cNvSpPr/>
          <p:nvPr/>
        </p:nvSpPr>
        <p:spPr bwMode="auto">
          <a:xfrm>
            <a:off x="4730751" y="3233703"/>
            <a:ext cx="1214438" cy="1739900"/>
          </a:xfrm>
          <a:custGeom>
            <a:avLst/>
            <a:gdLst>
              <a:gd name="T0" fmla="*/ 765 w 765"/>
              <a:gd name="T1" fmla="*/ 1096 h 1096"/>
              <a:gd name="T2" fmla="*/ 231 w 765"/>
              <a:gd name="T3" fmla="*/ 563 h 1096"/>
              <a:gd name="T4" fmla="*/ 231 w 765"/>
              <a:gd name="T5" fmla="*/ 231 h 1096"/>
              <a:gd name="T6" fmla="*/ 0 w 765"/>
              <a:gd name="T7" fmla="*/ 0 h 10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5" h="1096">
                <a:moveTo>
                  <a:pt x="765" y="1096"/>
                </a:moveTo>
                <a:lnTo>
                  <a:pt x="231" y="563"/>
                </a:lnTo>
                <a:lnTo>
                  <a:pt x="231" y="231"/>
                </a:lnTo>
                <a:lnTo>
                  <a:pt x="0" y="0"/>
                </a:lnTo>
              </a:path>
            </a:pathLst>
          </a:cu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Freeform 102"/>
          <p:cNvSpPr/>
          <p:nvPr/>
        </p:nvSpPr>
        <p:spPr bwMode="auto">
          <a:xfrm>
            <a:off x="6249988" y="2176428"/>
            <a:ext cx="922338" cy="1958975"/>
          </a:xfrm>
          <a:custGeom>
            <a:avLst/>
            <a:gdLst>
              <a:gd name="T0" fmla="*/ 0 w 581"/>
              <a:gd name="T1" fmla="*/ 1234 h 1234"/>
              <a:gd name="T2" fmla="*/ 178 w 581"/>
              <a:gd name="T3" fmla="*/ 1057 h 1234"/>
              <a:gd name="T4" fmla="*/ 178 w 581"/>
              <a:gd name="T5" fmla="*/ 656 h 1234"/>
              <a:gd name="T6" fmla="*/ 581 w 581"/>
              <a:gd name="T7" fmla="*/ 253 h 1234"/>
              <a:gd name="T8" fmla="*/ 581 w 581"/>
              <a:gd name="T9" fmla="*/ 0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1" h="1234">
                <a:moveTo>
                  <a:pt x="0" y="1234"/>
                </a:moveTo>
                <a:lnTo>
                  <a:pt x="178" y="1057"/>
                </a:lnTo>
                <a:lnTo>
                  <a:pt x="178" y="656"/>
                </a:lnTo>
                <a:lnTo>
                  <a:pt x="581" y="253"/>
                </a:lnTo>
                <a:lnTo>
                  <a:pt x="581" y="0"/>
                </a:lnTo>
              </a:path>
            </a:pathLst>
          </a:cu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Freeform 103"/>
          <p:cNvSpPr/>
          <p:nvPr/>
        </p:nvSpPr>
        <p:spPr bwMode="auto">
          <a:xfrm>
            <a:off x="6532563" y="3346416"/>
            <a:ext cx="965200" cy="366713"/>
          </a:xfrm>
          <a:custGeom>
            <a:avLst/>
            <a:gdLst>
              <a:gd name="T0" fmla="*/ 0 w 403"/>
              <a:gd name="T1" fmla="*/ 231 h 231"/>
              <a:gd name="T2" fmla="*/ 231 w 403"/>
              <a:gd name="T3" fmla="*/ 0 h 231"/>
              <a:gd name="T4" fmla="*/ 403 w 403"/>
              <a:gd name="T5" fmla="*/ 0 h 231"/>
              <a:gd name="connsiteX0" fmla="*/ 0 w 14145"/>
              <a:gd name="connsiteY0" fmla="*/ 10000 h 10000"/>
              <a:gd name="connsiteX1" fmla="*/ 5732 w 14145"/>
              <a:gd name="connsiteY1" fmla="*/ 0 h 10000"/>
              <a:gd name="connsiteX2" fmla="*/ 14145 w 14145"/>
              <a:gd name="connsiteY2" fmla="*/ 249 h 10000"/>
              <a:gd name="connsiteX0-1" fmla="*/ 0 w 15095"/>
              <a:gd name="connsiteY0-2" fmla="*/ 10013 h 10013"/>
              <a:gd name="connsiteX1-3" fmla="*/ 5732 w 15095"/>
              <a:gd name="connsiteY1-4" fmla="*/ 13 h 10013"/>
              <a:gd name="connsiteX2-5" fmla="*/ 15095 w 15095"/>
              <a:gd name="connsiteY2-6" fmla="*/ 0 h 1001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5095" h="10013">
                <a:moveTo>
                  <a:pt x="0" y="10013"/>
                </a:moveTo>
                <a:lnTo>
                  <a:pt x="5732" y="13"/>
                </a:lnTo>
                <a:lnTo>
                  <a:pt x="15095" y="0"/>
                </a:lnTo>
              </a:path>
            </a:pathLst>
          </a:cu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Line 104"/>
          <p:cNvSpPr>
            <a:spLocks noChangeShapeType="1"/>
          </p:cNvSpPr>
          <p:nvPr/>
        </p:nvSpPr>
        <p:spPr bwMode="auto">
          <a:xfrm flipH="1">
            <a:off x="5446713" y="3101941"/>
            <a:ext cx="498475" cy="498475"/>
          </a:xfrm>
          <a:prstGeom prst="line">
            <a:avLst/>
          </a:pr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Freeform 105"/>
          <p:cNvSpPr/>
          <p:nvPr/>
        </p:nvSpPr>
        <p:spPr bwMode="auto">
          <a:xfrm>
            <a:off x="5010151" y="2682841"/>
            <a:ext cx="820738" cy="1736725"/>
          </a:xfrm>
          <a:custGeom>
            <a:avLst/>
            <a:gdLst>
              <a:gd name="T0" fmla="*/ 0 w 517"/>
              <a:gd name="T1" fmla="*/ 0 h 1094"/>
              <a:gd name="T2" fmla="*/ 275 w 517"/>
              <a:gd name="T3" fmla="*/ 275 h 1094"/>
              <a:gd name="T4" fmla="*/ 275 w 517"/>
              <a:gd name="T5" fmla="*/ 853 h 1094"/>
              <a:gd name="T6" fmla="*/ 517 w 517"/>
              <a:gd name="T7" fmla="*/ 1094 h 1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7" h="1094">
                <a:moveTo>
                  <a:pt x="0" y="0"/>
                </a:moveTo>
                <a:lnTo>
                  <a:pt x="275" y="275"/>
                </a:lnTo>
                <a:lnTo>
                  <a:pt x="275" y="853"/>
                </a:lnTo>
                <a:lnTo>
                  <a:pt x="517" y="1094"/>
                </a:lnTo>
              </a:path>
            </a:pathLst>
          </a:cu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Line 106"/>
          <p:cNvSpPr>
            <a:spLocks noChangeShapeType="1"/>
          </p:cNvSpPr>
          <p:nvPr/>
        </p:nvSpPr>
        <p:spPr bwMode="auto">
          <a:xfrm flipH="1" flipV="1">
            <a:off x="6427788" y="2381216"/>
            <a:ext cx="471488" cy="469900"/>
          </a:xfrm>
          <a:prstGeom prst="line">
            <a:avLst/>
          </a:pr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Freeform 107"/>
          <p:cNvSpPr/>
          <p:nvPr/>
        </p:nvSpPr>
        <p:spPr bwMode="auto">
          <a:xfrm>
            <a:off x="6249988" y="4036978"/>
            <a:ext cx="530225" cy="896938"/>
          </a:xfrm>
          <a:custGeom>
            <a:avLst/>
            <a:gdLst>
              <a:gd name="T0" fmla="*/ 0 w 334"/>
              <a:gd name="T1" fmla="*/ 565 h 565"/>
              <a:gd name="T2" fmla="*/ 334 w 334"/>
              <a:gd name="T3" fmla="*/ 232 h 565"/>
              <a:gd name="T4" fmla="*/ 334 w 334"/>
              <a:gd name="T5" fmla="*/ 0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34" h="565">
                <a:moveTo>
                  <a:pt x="0" y="565"/>
                </a:moveTo>
                <a:lnTo>
                  <a:pt x="334" y="232"/>
                </a:lnTo>
                <a:lnTo>
                  <a:pt x="334" y="0"/>
                </a:lnTo>
              </a:path>
            </a:pathLst>
          </a:cu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Line 108"/>
          <p:cNvSpPr>
            <a:spLocks noChangeShapeType="1"/>
          </p:cNvSpPr>
          <p:nvPr/>
        </p:nvSpPr>
        <p:spPr bwMode="auto">
          <a:xfrm flipH="1">
            <a:off x="4843463" y="4127466"/>
            <a:ext cx="254000" cy="0"/>
          </a:xfrm>
          <a:prstGeom prst="line">
            <a:avLst/>
          </a:pr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Line 109"/>
          <p:cNvSpPr>
            <a:spLocks noChangeShapeType="1"/>
          </p:cNvSpPr>
          <p:nvPr/>
        </p:nvSpPr>
        <p:spPr bwMode="auto">
          <a:xfrm>
            <a:off x="6780213" y="4405278"/>
            <a:ext cx="392113" cy="0"/>
          </a:xfrm>
          <a:prstGeom prst="line">
            <a:avLst/>
          </a:pr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Line 110"/>
          <p:cNvSpPr>
            <a:spLocks noChangeShapeType="1"/>
          </p:cNvSpPr>
          <p:nvPr/>
        </p:nvSpPr>
        <p:spPr bwMode="auto">
          <a:xfrm flipV="1">
            <a:off x="5232401" y="2485991"/>
            <a:ext cx="420688" cy="419100"/>
          </a:xfrm>
          <a:prstGeom prst="line">
            <a:avLst/>
          </a:prstGeom>
          <a:noFill/>
          <a:ln w="68263" cap="rnd">
            <a:solidFill>
              <a:schemeClr val="accent2">
                <a:lumMod val="60000"/>
                <a:lumOff val="40000"/>
              </a:schemeClr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Freeform 111"/>
          <p:cNvSpPr/>
          <p:nvPr/>
        </p:nvSpPr>
        <p:spPr bwMode="auto">
          <a:xfrm>
            <a:off x="5576888" y="5889591"/>
            <a:ext cx="254000" cy="236538"/>
          </a:xfrm>
          <a:custGeom>
            <a:avLst/>
            <a:gdLst>
              <a:gd name="T0" fmla="*/ 66 w 90"/>
              <a:gd name="T1" fmla="*/ 6 h 84"/>
              <a:gd name="T2" fmla="*/ 0 w 90"/>
              <a:gd name="T3" fmla="*/ 84 h 84"/>
              <a:gd name="T4" fmla="*/ 90 w 90"/>
              <a:gd name="T5" fmla="*/ 84 h 84"/>
              <a:gd name="T6" fmla="*/ 66 w 90"/>
              <a:gd name="T7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0" h="84">
                <a:moveTo>
                  <a:pt x="66" y="6"/>
                </a:moveTo>
                <a:cubicBezTo>
                  <a:pt x="66" y="48"/>
                  <a:pt x="18" y="84"/>
                  <a:pt x="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66" y="0"/>
                  <a:pt x="66" y="0"/>
                  <a:pt x="66" y="0"/>
                </a:cubicBezTo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Freeform 112"/>
          <p:cNvSpPr/>
          <p:nvPr/>
        </p:nvSpPr>
        <p:spPr bwMode="auto">
          <a:xfrm>
            <a:off x="6264276" y="5891178"/>
            <a:ext cx="254000" cy="236538"/>
          </a:xfrm>
          <a:custGeom>
            <a:avLst/>
            <a:gdLst>
              <a:gd name="T0" fmla="*/ 24 w 90"/>
              <a:gd name="T1" fmla="*/ 5 h 84"/>
              <a:gd name="T2" fmla="*/ 90 w 90"/>
              <a:gd name="T3" fmla="*/ 84 h 84"/>
              <a:gd name="T4" fmla="*/ 0 w 90"/>
              <a:gd name="T5" fmla="*/ 84 h 84"/>
              <a:gd name="T6" fmla="*/ 24 w 90"/>
              <a:gd name="T7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0" h="84">
                <a:moveTo>
                  <a:pt x="24" y="5"/>
                </a:moveTo>
                <a:cubicBezTo>
                  <a:pt x="24" y="48"/>
                  <a:pt x="72" y="84"/>
                  <a:pt x="90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24" y="0"/>
                  <a:pt x="24" y="0"/>
                  <a:pt x="24" y="0"/>
                </a:cubicBezTo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Oval 346"/>
          <p:cNvSpPr>
            <a:spLocks noChangeAspect="1"/>
          </p:cNvSpPr>
          <p:nvPr/>
        </p:nvSpPr>
        <p:spPr>
          <a:xfrm>
            <a:off x="7496176" y="2823586"/>
            <a:ext cx="1045290" cy="10452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Oval 347"/>
          <p:cNvSpPr>
            <a:spLocks noChangeAspect="1"/>
          </p:cNvSpPr>
          <p:nvPr/>
        </p:nvSpPr>
        <p:spPr>
          <a:xfrm>
            <a:off x="6745502" y="1598753"/>
            <a:ext cx="1112058" cy="1112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Oval 349"/>
          <p:cNvSpPr>
            <a:spLocks noChangeAspect="1"/>
          </p:cNvSpPr>
          <p:nvPr/>
        </p:nvSpPr>
        <p:spPr>
          <a:xfrm>
            <a:off x="4246610" y="1702632"/>
            <a:ext cx="1222284" cy="1222282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Oval 350"/>
          <p:cNvSpPr>
            <a:spLocks noChangeAspect="1"/>
          </p:cNvSpPr>
          <p:nvPr/>
        </p:nvSpPr>
        <p:spPr>
          <a:xfrm>
            <a:off x="7143752" y="4066845"/>
            <a:ext cx="649722" cy="649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Oval 366"/>
          <p:cNvSpPr>
            <a:spLocks noChangeAspect="1"/>
          </p:cNvSpPr>
          <p:nvPr/>
        </p:nvSpPr>
        <p:spPr>
          <a:xfrm>
            <a:off x="5584907" y="1949458"/>
            <a:ext cx="666668" cy="666666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Oval 367"/>
          <p:cNvSpPr>
            <a:spLocks noChangeAspect="1"/>
          </p:cNvSpPr>
          <p:nvPr/>
        </p:nvSpPr>
        <p:spPr>
          <a:xfrm>
            <a:off x="3986638" y="3648929"/>
            <a:ext cx="1034571" cy="103456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Oval 368"/>
          <p:cNvSpPr>
            <a:spLocks noChangeAspect="1"/>
          </p:cNvSpPr>
          <p:nvPr/>
        </p:nvSpPr>
        <p:spPr>
          <a:xfrm>
            <a:off x="5157010" y="3226971"/>
            <a:ext cx="601920" cy="601918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Oval 369"/>
          <p:cNvSpPr>
            <a:spLocks noChangeAspect="1"/>
          </p:cNvSpPr>
          <p:nvPr/>
        </p:nvSpPr>
        <p:spPr>
          <a:xfrm>
            <a:off x="6555202" y="3812014"/>
            <a:ext cx="449930" cy="449928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Oval 370"/>
          <p:cNvSpPr>
            <a:spLocks noChangeAspect="1"/>
          </p:cNvSpPr>
          <p:nvPr/>
        </p:nvSpPr>
        <p:spPr>
          <a:xfrm>
            <a:off x="3782286" y="3470839"/>
            <a:ext cx="321233" cy="321232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Oval 371"/>
          <p:cNvSpPr>
            <a:spLocks noChangeAspect="1"/>
          </p:cNvSpPr>
          <p:nvPr/>
        </p:nvSpPr>
        <p:spPr>
          <a:xfrm>
            <a:off x="7915275" y="2269747"/>
            <a:ext cx="377107" cy="377105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Oval 372"/>
          <p:cNvSpPr>
            <a:spLocks noChangeAspect="1"/>
          </p:cNvSpPr>
          <p:nvPr/>
        </p:nvSpPr>
        <p:spPr>
          <a:xfrm>
            <a:off x="5371031" y="1607754"/>
            <a:ext cx="269527" cy="269526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Oval 373"/>
          <p:cNvSpPr>
            <a:spLocks noChangeAspect="1"/>
          </p:cNvSpPr>
          <p:nvPr/>
        </p:nvSpPr>
        <p:spPr>
          <a:xfrm>
            <a:off x="5156058" y="4564395"/>
            <a:ext cx="269527" cy="269526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Oval 374"/>
          <p:cNvSpPr>
            <a:spLocks noChangeAspect="1"/>
          </p:cNvSpPr>
          <p:nvPr/>
        </p:nvSpPr>
        <p:spPr>
          <a:xfrm>
            <a:off x="7866205" y="4135402"/>
            <a:ext cx="179734" cy="179733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Oval 348"/>
          <p:cNvSpPr>
            <a:spLocks noChangeAspect="1"/>
          </p:cNvSpPr>
          <p:nvPr/>
        </p:nvSpPr>
        <p:spPr>
          <a:xfrm>
            <a:off x="4376659" y="2837309"/>
            <a:ext cx="633532" cy="633530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Oval 36"/>
          <p:cNvSpPr>
            <a:spLocks noChangeAspect="1"/>
          </p:cNvSpPr>
          <p:nvPr/>
        </p:nvSpPr>
        <p:spPr>
          <a:xfrm>
            <a:off x="7251597" y="3649156"/>
            <a:ext cx="179734" cy="179733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Oval 38"/>
          <p:cNvSpPr>
            <a:spLocks noChangeAspect="1"/>
          </p:cNvSpPr>
          <p:nvPr/>
        </p:nvSpPr>
        <p:spPr>
          <a:xfrm>
            <a:off x="3466992" y="2267373"/>
            <a:ext cx="1115781" cy="11157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Oval 39"/>
          <p:cNvSpPr>
            <a:spLocks noChangeAspect="1"/>
          </p:cNvSpPr>
          <p:nvPr/>
        </p:nvSpPr>
        <p:spPr>
          <a:xfrm>
            <a:off x="6209756" y="1544322"/>
            <a:ext cx="500703" cy="500700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Oval 345"/>
          <p:cNvSpPr>
            <a:spLocks noChangeAspect="1"/>
          </p:cNvSpPr>
          <p:nvPr/>
        </p:nvSpPr>
        <p:spPr>
          <a:xfrm>
            <a:off x="5748138" y="2269747"/>
            <a:ext cx="1460901" cy="1460898"/>
          </a:xfrm>
          <a:prstGeom prst="ellipse">
            <a:avLst/>
          </a:prstGeom>
          <a:solidFill>
            <a:srgbClr val="F23B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2" name="Text Placeholder 32"/>
          <p:cNvSpPr txBox="1"/>
          <p:nvPr/>
        </p:nvSpPr>
        <p:spPr>
          <a:xfrm>
            <a:off x="1085430" y="2167755"/>
            <a:ext cx="1879712" cy="52873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业务后端、中间件等</a:t>
            </a:r>
            <a:endParaRPr kumimoji="0" lang="en-US" altLang="zh-CN" sz="10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43" name="Text Placeholder 33"/>
          <p:cNvSpPr txBox="1"/>
          <p:nvPr/>
        </p:nvSpPr>
        <p:spPr>
          <a:xfrm>
            <a:off x="1071144" y="1887578"/>
            <a:ext cx="1893998" cy="27998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>
              <a:buNone/>
            </a:pPr>
            <a:r>
              <a:rPr kumimoji="0" lang="zh-CN" altLang="en-US" sz="13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服务端</a:t>
            </a:r>
            <a:endParaRPr kumimoji="0" lang="en-AU" sz="13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44" name="Text Placeholder 32"/>
          <p:cNvSpPr txBox="1"/>
          <p:nvPr/>
        </p:nvSpPr>
        <p:spPr>
          <a:xfrm>
            <a:off x="1085430" y="3657460"/>
            <a:ext cx="1879712" cy="52873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 sz="1000" dirty="0">
                <a:solidFill>
                  <a:schemeClr val="accent2"/>
                </a:solidFill>
                <a:latin typeface="+mn-lt"/>
                <a:cs typeface="+mn-ea"/>
                <a:sym typeface="+mn-lt"/>
              </a:rPr>
              <a:t>各类爬虫</a:t>
            </a:r>
            <a:endParaRPr kumimoji="0" lang="en-US" altLang="zh-CN" sz="10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45" name="Text Placeholder 33"/>
          <p:cNvSpPr txBox="1"/>
          <p:nvPr/>
        </p:nvSpPr>
        <p:spPr>
          <a:xfrm>
            <a:off x="1074235" y="3377283"/>
            <a:ext cx="1890907" cy="230219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>
              <a:buNone/>
            </a:pPr>
            <a:r>
              <a:rPr lang="zh-CN" altLang="en-US" sz="1300" b="1" dirty="0">
                <a:solidFill>
                  <a:schemeClr val="accent1"/>
                </a:solidFill>
                <a:latin typeface="+mn-lt"/>
                <a:cs typeface="+mn-ea"/>
                <a:sym typeface="+mn-lt"/>
              </a:rPr>
              <a:t>爬虫</a:t>
            </a:r>
            <a:endParaRPr kumimoji="0" lang="en-AU" sz="13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46" name="Text Placeholder 32"/>
          <p:cNvSpPr txBox="1"/>
          <p:nvPr/>
        </p:nvSpPr>
        <p:spPr>
          <a:xfrm>
            <a:off x="1085430" y="5147165"/>
            <a:ext cx="1879712" cy="52873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数据分析，各类</a:t>
            </a: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BI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47" name="Text Placeholder 33"/>
          <p:cNvSpPr txBox="1"/>
          <p:nvPr/>
        </p:nvSpPr>
        <p:spPr>
          <a:xfrm>
            <a:off x="1074235" y="4866989"/>
            <a:ext cx="1890907" cy="21406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>
              <a:buNone/>
              <a:defRPr/>
            </a:pPr>
            <a:r>
              <a:rPr lang="zh-CN" altLang="en-US" sz="1300" b="1" dirty="0">
                <a:solidFill>
                  <a:schemeClr val="accent1"/>
                </a:solidFill>
                <a:latin typeface="+mn-lt"/>
                <a:cs typeface="+mn-ea"/>
                <a:sym typeface="+mn-lt"/>
              </a:rPr>
              <a:t>数据分析</a:t>
            </a:r>
            <a:endParaRPr lang="en-AU" altLang="zh-CN" sz="1300" b="1" dirty="0">
              <a:solidFill>
                <a:schemeClr val="accent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48" name="Text Placeholder 32"/>
          <p:cNvSpPr txBox="1"/>
          <p:nvPr/>
        </p:nvSpPr>
        <p:spPr>
          <a:xfrm>
            <a:off x="9130023" y="2167755"/>
            <a:ext cx="1879712" cy="52873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zh-CN" altLang="en-US" sz="1000" dirty="0">
                <a:solidFill>
                  <a:schemeClr val="accent2"/>
                </a:solidFill>
                <a:cs typeface="+mn-ea"/>
                <a:sym typeface="+mn-lt"/>
              </a:rPr>
              <a:t>深度学习、机器学习、大数据</a:t>
            </a:r>
            <a:endParaRPr lang="en-US" altLang="zh-CN" sz="1000" dirty="0">
              <a:solidFill>
                <a:schemeClr val="accent2"/>
              </a:solidFill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49" name="Text Placeholder 33"/>
          <p:cNvSpPr txBox="1"/>
          <p:nvPr/>
        </p:nvSpPr>
        <p:spPr>
          <a:xfrm>
            <a:off x="9130023" y="1887578"/>
            <a:ext cx="1893998" cy="27998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300" b="1" dirty="0">
                <a:solidFill>
                  <a:schemeClr val="accent1"/>
                </a:solidFill>
                <a:cs typeface="+mn-ea"/>
                <a:sym typeface="+mn-lt"/>
              </a:rPr>
              <a:t>人工智能</a:t>
            </a:r>
            <a:endParaRPr lang="en-AU" altLang="zh-CN" sz="13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0" lvl="0" indent="0">
              <a:buNone/>
            </a:pPr>
            <a:endParaRPr kumimoji="0" lang="en-AU" sz="13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50" name="Text Placeholder 32"/>
          <p:cNvSpPr txBox="1"/>
          <p:nvPr/>
        </p:nvSpPr>
        <p:spPr>
          <a:xfrm>
            <a:off x="9130023" y="3657460"/>
            <a:ext cx="1879712" cy="52873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云上中间件，服务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51" name="Text Placeholder 33"/>
          <p:cNvSpPr txBox="1"/>
          <p:nvPr/>
        </p:nvSpPr>
        <p:spPr>
          <a:xfrm>
            <a:off x="9130023" y="3377283"/>
            <a:ext cx="1890907" cy="230219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lang="zh-CN" altLang="en-US" sz="1300" b="1" dirty="0">
                <a:solidFill>
                  <a:schemeClr val="accent1"/>
                </a:solidFill>
                <a:cs typeface="+mn-ea"/>
                <a:sym typeface="+mn-lt"/>
              </a:rPr>
              <a:t>云计算与云服务</a:t>
            </a:r>
            <a:endParaRPr kumimoji="0" lang="en-AU" sz="13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54" name="Rectangle 100"/>
          <p:cNvSpPr>
            <a:spLocks noChangeArrowheads="1"/>
          </p:cNvSpPr>
          <p:nvPr/>
        </p:nvSpPr>
        <p:spPr bwMode="auto">
          <a:xfrm>
            <a:off x="5968999" y="4032215"/>
            <a:ext cx="177804" cy="208915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Rectangle 100"/>
          <p:cNvSpPr>
            <a:spLocks noChangeArrowheads="1"/>
          </p:cNvSpPr>
          <p:nvPr/>
        </p:nvSpPr>
        <p:spPr bwMode="auto">
          <a:xfrm>
            <a:off x="5762626" y="4036978"/>
            <a:ext cx="569913" cy="208915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288621" y="2133049"/>
            <a:ext cx="1158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err="1">
                <a:solidFill>
                  <a:schemeClr val="bg1"/>
                </a:solidFill>
              </a:rPr>
              <a:t>django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419249" y="2606595"/>
            <a:ext cx="1265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</a:rPr>
              <a:t>tornado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5727378" y="2829639"/>
            <a:ext cx="1487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chemeClr val="bg1"/>
                </a:solidFill>
              </a:rPr>
              <a:t>tensorflow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6740866" y="1955496"/>
            <a:ext cx="1116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err="1">
                <a:solidFill>
                  <a:schemeClr val="bg1"/>
                </a:solidFill>
              </a:rPr>
              <a:t>pytorch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468613" y="3015026"/>
            <a:ext cx="1116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chemeClr val="bg1"/>
                </a:solidFill>
              </a:rPr>
              <a:t>scrapy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910048" y="3988921"/>
            <a:ext cx="1179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flask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2" name="文本占位符 20">
            <a:extLst>
              <a:ext uri="{FF2B5EF4-FFF2-40B4-BE49-F238E27FC236}">
                <a16:creationId xmlns:a16="http://schemas.microsoft.com/office/drawing/2014/main" id="{616759DB-8E81-B142-B9E9-BC6C088244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2193" y="463101"/>
            <a:ext cx="3817473" cy="416822"/>
          </a:xfrm>
        </p:spPr>
        <p:txBody>
          <a:bodyPr/>
          <a:lstStyle/>
          <a:p>
            <a:pPr lvl="0"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kumimoji="1" lang="en-US" altLang="zh-CN" dirty="0">
                <a:cs typeface="+mn-ea"/>
                <a:sym typeface="+mn-lt"/>
              </a:rPr>
              <a:t>What</a:t>
            </a:r>
            <a:r>
              <a:rPr kumimoji="1" lang="zh-CN" altLang="en-US" dirty="0">
                <a:cs typeface="+mn-ea"/>
                <a:sym typeface="+mn-lt"/>
              </a:rPr>
              <a:t> </a:t>
            </a:r>
            <a:r>
              <a:rPr kumimoji="1" lang="en-US" altLang="zh-CN" dirty="0">
                <a:cs typeface="+mn-ea"/>
                <a:sym typeface="+mn-lt"/>
              </a:rPr>
              <a:t>Is</a:t>
            </a:r>
            <a:r>
              <a:rPr kumimoji="1" lang="zh-CN" altLang="en-US" dirty="0">
                <a:cs typeface="+mn-ea"/>
                <a:sym typeface="+mn-lt"/>
              </a:rPr>
              <a:t> </a:t>
            </a:r>
            <a:r>
              <a:rPr kumimoji="1" lang="en-US" altLang="zh-CN" dirty="0">
                <a:cs typeface="+mn-ea"/>
                <a:sym typeface="+mn-lt"/>
              </a:rPr>
              <a:t>Python——</a:t>
            </a:r>
            <a:r>
              <a:rPr kumimoji="1" lang="zh-CN" altLang="en-US" dirty="0">
                <a:cs typeface="+mn-ea"/>
                <a:sym typeface="+mn-lt"/>
              </a:rPr>
              <a:t>应用广泛</a:t>
            </a:r>
          </a:p>
        </p:txBody>
      </p:sp>
    </p:spTree>
    <p:extLst>
      <p:ext uri="{BB962C8B-B14F-4D97-AF65-F5344CB8AC3E}">
        <p14:creationId xmlns:p14="http://schemas.microsoft.com/office/powerpoint/2010/main" val="169118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13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52" name="文本占位符 20">
            <a:extLst>
              <a:ext uri="{FF2B5EF4-FFF2-40B4-BE49-F238E27FC236}">
                <a16:creationId xmlns:a16="http://schemas.microsoft.com/office/drawing/2014/main" id="{616759DB-8E81-B142-B9E9-BC6C088244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2193" y="463101"/>
            <a:ext cx="6821847" cy="416822"/>
          </a:xfrm>
        </p:spPr>
        <p:txBody>
          <a:bodyPr/>
          <a:lstStyle/>
          <a:p>
            <a:pPr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lang="zh-CN" altLang="en-US" dirty="0">
                <a:cs typeface="+mn-ea"/>
                <a:sym typeface="+mn-lt"/>
              </a:rPr>
              <a:t>主流应用的编程语言</a:t>
            </a:r>
          </a:p>
        </p:txBody>
      </p:sp>
      <p:sp>
        <p:nvSpPr>
          <p:cNvPr id="112" name="Rectangle 246">
            <a:extLst>
              <a:ext uri="{FF2B5EF4-FFF2-40B4-BE49-F238E27FC236}">
                <a16:creationId xmlns:a16="http://schemas.microsoft.com/office/drawing/2014/main" id="{55A99A42-5DBD-2344-87CE-C82C28FE177E}"/>
              </a:ext>
            </a:extLst>
          </p:cNvPr>
          <p:cNvSpPr/>
          <p:nvPr/>
        </p:nvSpPr>
        <p:spPr>
          <a:xfrm>
            <a:off x="3016317" y="1933568"/>
            <a:ext cx="7792063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3" name="Rectangle 245">
            <a:extLst>
              <a:ext uri="{FF2B5EF4-FFF2-40B4-BE49-F238E27FC236}">
                <a16:creationId xmlns:a16="http://schemas.microsoft.com/office/drawing/2014/main" id="{3E5512F2-44D9-2242-B8E5-67381C0BD146}"/>
              </a:ext>
            </a:extLst>
          </p:cNvPr>
          <p:cNvSpPr/>
          <p:nvPr/>
        </p:nvSpPr>
        <p:spPr>
          <a:xfrm>
            <a:off x="3020359" y="2520815"/>
            <a:ext cx="7792063" cy="593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Rectangle 246">
            <a:extLst>
              <a:ext uri="{FF2B5EF4-FFF2-40B4-BE49-F238E27FC236}">
                <a16:creationId xmlns:a16="http://schemas.microsoft.com/office/drawing/2014/main" id="{7B7C4ECD-A35E-5048-A962-C1C4B4338330}"/>
              </a:ext>
            </a:extLst>
          </p:cNvPr>
          <p:cNvSpPr/>
          <p:nvPr/>
        </p:nvSpPr>
        <p:spPr>
          <a:xfrm>
            <a:off x="3020360" y="3114337"/>
            <a:ext cx="7792063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Rectangle 247">
            <a:extLst>
              <a:ext uri="{FF2B5EF4-FFF2-40B4-BE49-F238E27FC236}">
                <a16:creationId xmlns:a16="http://schemas.microsoft.com/office/drawing/2014/main" id="{C4A1AB5E-EDFD-524C-AF95-1C13E6C0F3E4}"/>
              </a:ext>
            </a:extLst>
          </p:cNvPr>
          <p:cNvSpPr/>
          <p:nvPr/>
        </p:nvSpPr>
        <p:spPr>
          <a:xfrm>
            <a:off x="3020359" y="3707858"/>
            <a:ext cx="7792063" cy="593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Rectangle 248">
            <a:extLst>
              <a:ext uri="{FF2B5EF4-FFF2-40B4-BE49-F238E27FC236}">
                <a16:creationId xmlns:a16="http://schemas.microsoft.com/office/drawing/2014/main" id="{CE7C9F82-E5B5-D049-88F8-976EE46886A6}"/>
              </a:ext>
            </a:extLst>
          </p:cNvPr>
          <p:cNvSpPr/>
          <p:nvPr/>
        </p:nvSpPr>
        <p:spPr>
          <a:xfrm>
            <a:off x="3020360" y="4301379"/>
            <a:ext cx="7792063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Rectangle 266">
            <a:extLst>
              <a:ext uri="{FF2B5EF4-FFF2-40B4-BE49-F238E27FC236}">
                <a16:creationId xmlns:a16="http://schemas.microsoft.com/office/drawing/2014/main" id="{1E02CF56-61F6-1640-AC1C-A06BAFDB7DEA}"/>
              </a:ext>
            </a:extLst>
          </p:cNvPr>
          <p:cNvSpPr/>
          <p:nvPr/>
        </p:nvSpPr>
        <p:spPr>
          <a:xfrm>
            <a:off x="1383619" y="1927294"/>
            <a:ext cx="1636741" cy="593521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Java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Rectangle 267">
            <a:extLst>
              <a:ext uri="{FF2B5EF4-FFF2-40B4-BE49-F238E27FC236}">
                <a16:creationId xmlns:a16="http://schemas.microsoft.com/office/drawing/2014/main" id="{19CC70BC-A755-ED47-97E5-9580E3EA3C62}"/>
              </a:ext>
            </a:extLst>
          </p:cNvPr>
          <p:cNvSpPr/>
          <p:nvPr/>
        </p:nvSpPr>
        <p:spPr>
          <a:xfrm>
            <a:off x="1383618" y="2520815"/>
            <a:ext cx="1636741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altLang="zh-CN" sz="1400" noProof="0" dirty="0">
                <a:solidFill>
                  <a:srgbClr val="363F49"/>
                </a:solidFill>
                <a:cs typeface="+mn-ea"/>
                <a:sym typeface="+mn-lt"/>
              </a:rPr>
              <a:t>C/C++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Rectangle 268">
            <a:extLst>
              <a:ext uri="{FF2B5EF4-FFF2-40B4-BE49-F238E27FC236}">
                <a16:creationId xmlns:a16="http://schemas.microsoft.com/office/drawing/2014/main" id="{42D6B6E0-50D7-7040-B5EC-5F5120893FA4}"/>
              </a:ext>
            </a:extLst>
          </p:cNvPr>
          <p:cNvSpPr/>
          <p:nvPr/>
        </p:nvSpPr>
        <p:spPr>
          <a:xfrm>
            <a:off x="1383619" y="3114337"/>
            <a:ext cx="1636741" cy="593521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JavaScript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Rectangle 269">
            <a:extLst>
              <a:ext uri="{FF2B5EF4-FFF2-40B4-BE49-F238E27FC236}">
                <a16:creationId xmlns:a16="http://schemas.microsoft.com/office/drawing/2014/main" id="{98A28712-1869-104F-B181-3521FA556377}"/>
              </a:ext>
            </a:extLst>
          </p:cNvPr>
          <p:cNvSpPr/>
          <p:nvPr/>
        </p:nvSpPr>
        <p:spPr>
          <a:xfrm>
            <a:off x="1383618" y="3707858"/>
            <a:ext cx="1636741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Python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" name="Rectangle 270">
            <a:extLst>
              <a:ext uri="{FF2B5EF4-FFF2-40B4-BE49-F238E27FC236}">
                <a16:creationId xmlns:a16="http://schemas.microsoft.com/office/drawing/2014/main" id="{754EEB12-DBA4-C64A-A8E5-650AF0D04CD8}"/>
              </a:ext>
            </a:extLst>
          </p:cNvPr>
          <p:cNvSpPr/>
          <p:nvPr/>
        </p:nvSpPr>
        <p:spPr>
          <a:xfrm>
            <a:off x="1383619" y="4301379"/>
            <a:ext cx="1636741" cy="593521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Objective-C/Swift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Rectangle 258">
            <a:extLst>
              <a:ext uri="{FF2B5EF4-FFF2-40B4-BE49-F238E27FC236}">
                <a16:creationId xmlns:a16="http://schemas.microsoft.com/office/drawing/2014/main" id="{16C03B17-3AEB-3844-907F-5F427C67B8A6}"/>
              </a:ext>
            </a:extLst>
          </p:cNvPr>
          <p:cNvSpPr/>
          <p:nvPr/>
        </p:nvSpPr>
        <p:spPr>
          <a:xfrm>
            <a:off x="5603101" y="1037396"/>
            <a:ext cx="1277753" cy="8898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solidFill>
                  <a:sysClr val="windowText" lastClr="000000"/>
                </a:solidFill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0" name="Text Placeholder 33">
            <a:extLst>
              <a:ext uri="{FF2B5EF4-FFF2-40B4-BE49-F238E27FC236}">
                <a16:creationId xmlns:a16="http://schemas.microsoft.com/office/drawing/2014/main" id="{78D757FF-5665-C442-9571-335391E61EB4}"/>
              </a:ext>
            </a:extLst>
          </p:cNvPr>
          <p:cNvSpPr txBox="1"/>
          <p:nvPr/>
        </p:nvSpPr>
        <p:spPr>
          <a:xfrm>
            <a:off x="5644435" y="1618515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Web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Server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71" name="任意多边形 19">
            <a:extLst>
              <a:ext uri="{FF2B5EF4-FFF2-40B4-BE49-F238E27FC236}">
                <a16:creationId xmlns:a16="http://schemas.microsoft.com/office/drawing/2014/main" id="{85B6B34C-1EE1-504C-A4FC-EE87B2048F0E}"/>
              </a:ext>
            </a:extLst>
          </p:cNvPr>
          <p:cNvSpPr/>
          <p:nvPr/>
        </p:nvSpPr>
        <p:spPr>
          <a:xfrm>
            <a:off x="6157402" y="1254302"/>
            <a:ext cx="169150" cy="185720"/>
          </a:xfrm>
          <a:custGeom>
            <a:avLst/>
            <a:gdLst/>
            <a:ahLst/>
            <a:cxnLst/>
            <a:rect l="l" t="t" r="r" b="b"/>
            <a:pathLst>
              <a:path w="228600" h="195943">
                <a:moveTo>
                  <a:pt x="97972" y="114300"/>
                </a:moveTo>
                <a:lnTo>
                  <a:pt x="130629" y="114300"/>
                </a:lnTo>
                <a:lnTo>
                  <a:pt x="130629" y="130628"/>
                </a:lnTo>
                <a:lnTo>
                  <a:pt x="97972" y="130628"/>
                </a:lnTo>
                <a:close/>
                <a:moveTo>
                  <a:pt x="0" y="114300"/>
                </a:moveTo>
                <a:lnTo>
                  <a:pt x="85725" y="114300"/>
                </a:lnTo>
                <a:lnTo>
                  <a:pt x="85725" y="134711"/>
                </a:lnTo>
                <a:cubicBezTo>
                  <a:pt x="85725" y="136922"/>
                  <a:pt x="86533" y="138835"/>
                  <a:pt x="88149" y="140451"/>
                </a:cubicBezTo>
                <a:cubicBezTo>
                  <a:pt x="89765" y="142067"/>
                  <a:pt x="91678" y="142875"/>
                  <a:pt x="93889" y="142875"/>
                </a:cubicBezTo>
                <a:lnTo>
                  <a:pt x="134711" y="142875"/>
                </a:lnTo>
                <a:cubicBezTo>
                  <a:pt x="136922" y="142875"/>
                  <a:pt x="138836" y="142067"/>
                  <a:pt x="140451" y="140451"/>
                </a:cubicBezTo>
                <a:cubicBezTo>
                  <a:pt x="142067" y="138835"/>
                  <a:pt x="142875" y="136922"/>
                  <a:pt x="142875" y="134711"/>
                </a:cubicBezTo>
                <a:lnTo>
                  <a:pt x="142875" y="114300"/>
                </a:lnTo>
                <a:lnTo>
                  <a:pt x="228600" y="114300"/>
                </a:lnTo>
                <a:lnTo>
                  <a:pt x="228600" y="175532"/>
                </a:lnTo>
                <a:cubicBezTo>
                  <a:pt x="228600" y="181145"/>
                  <a:pt x="226602" y="185950"/>
                  <a:pt x="222605" y="189947"/>
                </a:cubicBezTo>
                <a:cubicBezTo>
                  <a:pt x="218607" y="193944"/>
                  <a:pt x="213802" y="195943"/>
                  <a:pt x="208189" y="195943"/>
                </a:cubicBezTo>
                <a:lnTo>
                  <a:pt x="20411" y="195943"/>
                </a:lnTo>
                <a:cubicBezTo>
                  <a:pt x="14798" y="195943"/>
                  <a:pt x="9993" y="193944"/>
                  <a:pt x="5996" y="189947"/>
                </a:cubicBezTo>
                <a:cubicBezTo>
                  <a:pt x="1999" y="185950"/>
                  <a:pt x="0" y="181145"/>
                  <a:pt x="0" y="175532"/>
                </a:cubicBezTo>
                <a:close/>
                <a:moveTo>
                  <a:pt x="81643" y="16328"/>
                </a:moveTo>
                <a:lnTo>
                  <a:pt x="81643" y="32657"/>
                </a:lnTo>
                <a:lnTo>
                  <a:pt x="146957" y="32657"/>
                </a:lnTo>
                <a:lnTo>
                  <a:pt x="146957" y="16328"/>
                </a:lnTo>
                <a:close/>
                <a:moveTo>
                  <a:pt x="77561" y="0"/>
                </a:moveTo>
                <a:lnTo>
                  <a:pt x="151039" y="0"/>
                </a:lnTo>
                <a:cubicBezTo>
                  <a:pt x="154441" y="0"/>
                  <a:pt x="157333" y="1190"/>
                  <a:pt x="159714" y="3572"/>
                </a:cubicBezTo>
                <a:cubicBezTo>
                  <a:pt x="162095" y="5953"/>
                  <a:pt x="163286" y="8844"/>
                  <a:pt x="163286" y="12246"/>
                </a:cubicBezTo>
                <a:lnTo>
                  <a:pt x="163286" y="32657"/>
                </a:lnTo>
                <a:lnTo>
                  <a:pt x="208189" y="32657"/>
                </a:lnTo>
                <a:cubicBezTo>
                  <a:pt x="213802" y="32657"/>
                  <a:pt x="218607" y="34656"/>
                  <a:pt x="222605" y="38653"/>
                </a:cubicBezTo>
                <a:cubicBezTo>
                  <a:pt x="226602" y="42650"/>
                  <a:pt x="228600" y="47455"/>
                  <a:pt x="228600" y="53068"/>
                </a:cubicBezTo>
                <a:lnTo>
                  <a:pt x="228600" y="102053"/>
                </a:lnTo>
                <a:lnTo>
                  <a:pt x="0" y="102053"/>
                </a:lnTo>
                <a:lnTo>
                  <a:pt x="0" y="53068"/>
                </a:lnTo>
                <a:cubicBezTo>
                  <a:pt x="0" y="47455"/>
                  <a:pt x="1999" y="42650"/>
                  <a:pt x="5996" y="38653"/>
                </a:cubicBezTo>
                <a:cubicBezTo>
                  <a:pt x="9993" y="34656"/>
                  <a:pt x="14798" y="32657"/>
                  <a:pt x="20411" y="32657"/>
                </a:cubicBezTo>
                <a:lnTo>
                  <a:pt x="65314" y="32657"/>
                </a:lnTo>
                <a:lnTo>
                  <a:pt x="65314" y="12246"/>
                </a:lnTo>
                <a:cubicBezTo>
                  <a:pt x="65314" y="8844"/>
                  <a:pt x="66505" y="5953"/>
                  <a:pt x="68886" y="3572"/>
                </a:cubicBezTo>
                <a:cubicBezTo>
                  <a:pt x="71268" y="1190"/>
                  <a:pt x="74159" y="0"/>
                  <a:pt x="7756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2" name="Rectangle 254">
            <a:extLst>
              <a:ext uri="{FF2B5EF4-FFF2-40B4-BE49-F238E27FC236}">
                <a16:creationId xmlns:a16="http://schemas.microsoft.com/office/drawing/2014/main" id="{E68887F5-5917-DA41-857B-1C0640D31DE3}"/>
              </a:ext>
            </a:extLst>
          </p:cNvPr>
          <p:cNvSpPr/>
          <p:nvPr/>
        </p:nvSpPr>
        <p:spPr>
          <a:xfrm>
            <a:off x="4329455" y="1037396"/>
            <a:ext cx="1277753" cy="889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3" name="Text Placeholder 33">
            <a:extLst>
              <a:ext uri="{FF2B5EF4-FFF2-40B4-BE49-F238E27FC236}">
                <a16:creationId xmlns:a16="http://schemas.microsoft.com/office/drawing/2014/main" id="{93E1AA2F-B338-9241-BEB5-16E8B5FD5700}"/>
              </a:ext>
            </a:extLst>
          </p:cNvPr>
          <p:cNvSpPr txBox="1"/>
          <p:nvPr/>
        </p:nvSpPr>
        <p:spPr>
          <a:xfrm>
            <a:off x="4370790" y="1618515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Mobile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app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74" name="任意多边形 23">
            <a:extLst>
              <a:ext uri="{FF2B5EF4-FFF2-40B4-BE49-F238E27FC236}">
                <a16:creationId xmlns:a16="http://schemas.microsoft.com/office/drawing/2014/main" id="{9A909BFD-647D-B441-A24B-AA1FE4364F35}"/>
              </a:ext>
            </a:extLst>
          </p:cNvPr>
          <p:cNvSpPr/>
          <p:nvPr/>
        </p:nvSpPr>
        <p:spPr>
          <a:xfrm>
            <a:off x="4883756" y="1254283"/>
            <a:ext cx="169150" cy="185757"/>
          </a:xfrm>
          <a:custGeom>
            <a:avLst/>
            <a:gdLst/>
            <a:ahLst/>
            <a:cxnLst/>
            <a:rect l="l" t="t" r="r" b="b"/>
            <a:pathLst>
              <a:path w="228600" h="195982">
                <a:moveTo>
                  <a:pt x="114300" y="0"/>
                </a:moveTo>
                <a:cubicBezTo>
                  <a:pt x="135051" y="0"/>
                  <a:pt x="154186" y="3636"/>
                  <a:pt x="171705" y="10907"/>
                </a:cubicBezTo>
                <a:cubicBezTo>
                  <a:pt x="189224" y="18179"/>
                  <a:pt x="203087" y="28086"/>
                  <a:pt x="213292" y="40630"/>
                </a:cubicBezTo>
                <a:cubicBezTo>
                  <a:pt x="223497" y="53175"/>
                  <a:pt x="228600" y="66846"/>
                  <a:pt x="228600" y="81643"/>
                </a:cubicBezTo>
                <a:cubicBezTo>
                  <a:pt x="228600" y="96441"/>
                  <a:pt x="223497" y="110112"/>
                  <a:pt x="213292" y="122656"/>
                </a:cubicBezTo>
                <a:cubicBezTo>
                  <a:pt x="203087" y="135200"/>
                  <a:pt x="189224" y="145108"/>
                  <a:pt x="171705" y="152379"/>
                </a:cubicBezTo>
                <a:cubicBezTo>
                  <a:pt x="154186" y="159650"/>
                  <a:pt x="135051" y="163286"/>
                  <a:pt x="114300" y="163286"/>
                </a:cubicBezTo>
                <a:cubicBezTo>
                  <a:pt x="108347" y="163286"/>
                  <a:pt x="102181" y="162946"/>
                  <a:pt x="95803" y="162266"/>
                </a:cubicBezTo>
                <a:cubicBezTo>
                  <a:pt x="78964" y="177148"/>
                  <a:pt x="59404" y="187439"/>
                  <a:pt x="37122" y="193137"/>
                </a:cubicBezTo>
                <a:cubicBezTo>
                  <a:pt x="32955" y="194327"/>
                  <a:pt x="28107" y="195263"/>
                  <a:pt x="22579" y="195943"/>
                </a:cubicBezTo>
                <a:cubicBezTo>
                  <a:pt x="21134" y="196113"/>
                  <a:pt x="19837" y="195731"/>
                  <a:pt x="18689" y="194795"/>
                </a:cubicBezTo>
                <a:cubicBezTo>
                  <a:pt x="17541" y="193860"/>
                  <a:pt x="16796" y="192627"/>
                  <a:pt x="16456" y="191096"/>
                </a:cubicBezTo>
                <a:lnTo>
                  <a:pt x="16456" y="190968"/>
                </a:lnTo>
                <a:cubicBezTo>
                  <a:pt x="16201" y="190628"/>
                  <a:pt x="16180" y="190118"/>
                  <a:pt x="16392" y="189437"/>
                </a:cubicBezTo>
                <a:cubicBezTo>
                  <a:pt x="16605" y="188757"/>
                  <a:pt x="16690" y="188332"/>
                  <a:pt x="16648" y="188162"/>
                </a:cubicBezTo>
                <a:cubicBezTo>
                  <a:pt x="16605" y="187992"/>
                  <a:pt x="16796" y="187588"/>
                  <a:pt x="17222" y="186950"/>
                </a:cubicBezTo>
                <a:cubicBezTo>
                  <a:pt x="17647" y="186312"/>
                  <a:pt x="17902" y="185929"/>
                  <a:pt x="17987" y="185802"/>
                </a:cubicBezTo>
                <a:cubicBezTo>
                  <a:pt x="18072" y="185674"/>
                  <a:pt x="18370" y="185313"/>
                  <a:pt x="18880" y="184717"/>
                </a:cubicBezTo>
                <a:cubicBezTo>
                  <a:pt x="19390" y="184122"/>
                  <a:pt x="19730" y="183739"/>
                  <a:pt x="19901" y="183569"/>
                </a:cubicBezTo>
                <a:cubicBezTo>
                  <a:pt x="20496" y="182889"/>
                  <a:pt x="21814" y="181422"/>
                  <a:pt x="23855" y="179168"/>
                </a:cubicBezTo>
                <a:cubicBezTo>
                  <a:pt x="25896" y="176915"/>
                  <a:pt x="27363" y="175299"/>
                  <a:pt x="28256" y="174321"/>
                </a:cubicBezTo>
                <a:cubicBezTo>
                  <a:pt x="29149" y="173343"/>
                  <a:pt x="30467" y="171663"/>
                  <a:pt x="32211" y="169282"/>
                </a:cubicBezTo>
                <a:cubicBezTo>
                  <a:pt x="33954" y="166901"/>
                  <a:pt x="35336" y="164732"/>
                  <a:pt x="36357" y="162776"/>
                </a:cubicBezTo>
                <a:cubicBezTo>
                  <a:pt x="37377" y="160820"/>
                  <a:pt x="38525" y="158311"/>
                  <a:pt x="39801" y="155249"/>
                </a:cubicBezTo>
                <a:cubicBezTo>
                  <a:pt x="41077" y="152188"/>
                  <a:pt x="42182" y="148956"/>
                  <a:pt x="43118" y="145554"/>
                </a:cubicBezTo>
                <a:cubicBezTo>
                  <a:pt x="29766" y="137985"/>
                  <a:pt x="19241" y="128630"/>
                  <a:pt x="11545" y="117490"/>
                </a:cubicBezTo>
                <a:cubicBezTo>
                  <a:pt x="3848" y="106349"/>
                  <a:pt x="0" y="94400"/>
                  <a:pt x="0" y="81643"/>
                </a:cubicBezTo>
                <a:cubicBezTo>
                  <a:pt x="0" y="70587"/>
                  <a:pt x="3019" y="60021"/>
                  <a:pt x="9057" y="49943"/>
                </a:cubicBezTo>
                <a:cubicBezTo>
                  <a:pt x="15096" y="39865"/>
                  <a:pt x="23217" y="31169"/>
                  <a:pt x="33423" y="23855"/>
                </a:cubicBezTo>
                <a:cubicBezTo>
                  <a:pt x="43628" y="16542"/>
                  <a:pt x="55789" y="10737"/>
                  <a:pt x="69907" y="6443"/>
                </a:cubicBezTo>
                <a:cubicBezTo>
                  <a:pt x="84024" y="2148"/>
                  <a:pt x="98822" y="0"/>
                  <a:pt x="1143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5" name="Rectangle 262">
            <a:extLst>
              <a:ext uri="{FF2B5EF4-FFF2-40B4-BE49-F238E27FC236}">
                <a16:creationId xmlns:a16="http://schemas.microsoft.com/office/drawing/2014/main" id="{7D81022B-B513-2D4D-A203-D5AC72C4B1D8}"/>
              </a:ext>
            </a:extLst>
          </p:cNvPr>
          <p:cNvSpPr/>
          <p:nvPr/>
        </p:nvSpPr>
        <p:spPr>
          <a:xfrm>
            <a:off x="6880590" y="1037396"/>
            <a:ext cx="1277753" cy="889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6" name="Text Placeholder 33">
            <a:extLst>
              <a:ext uri="{FF2B5EF4-FFF2-40B4-BE49-F238E27FC236}">
                <a16:creationId xmlns:a16="http://schemas.microsoft.com/office/drawing/2014/main" id="{10FD6E22-4001-594B-AE74-FCE69F708080}"/>
              </a:ext>
            </a:extLst>
          </p:cNvPr>
          <p:cNvSpPr txBox="1"/>
          <p:nvPr/>
        </p:nvSpPr>
        <p:spPr>
          <a:xfrm>
            <a:off x="6921924" y="1618515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1200" b="1" noProof="0" dirty="0">
                <a:solidFill>
                  <a:prstClr val="white"/>
                </a:solidFill>
                <a:latin typeface="+mn-lt"/>
                <a:cs typeface="+mn-ea"/>
                <a:sym typeface="+mn-lt"/>
              </a:rPr>
              <a:t>Database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77" name="任意多边形 27">
            <a:extLst>
              <a:ext uri="{FF2B5EF4-FFF2-40B4-BE49-F238E27FC236}">
                <a16:creationId xmlns:a16="http://schemas.microsoft.com/office/drawing/2014/main" id="{DC2035E6-620C-F045-B17D-01BB1A773937}"/>
              </a:ext>
            </a:extLst>
          </p:cNvPr>
          <p:cNvSpPr/>
          <p:nvPr/>
        </p:nvSpPr>
        <p:spPr>
          <a:xfrm>
            <a:off x="7430785" y="1262041"/>
            <a:ext cx="177362" cy="170242"/>
          </a:xfrm>
          <a:custGeom>
            <a:avLst/>
            <a:gdLst/>
            <a:ahLst/>
            <a:cxnLst/>
            <a:rect l="l" t="t" r="r" b="b"/>
            <a:pathLst>
              <a:path w="239698" h="179614">
                <a:moveTo>
                  <a:pt x="89807" y="97971"/>
                </a:moveTo>
                <a:lnTo>
                  <a:pt x="228600" y="97971"/>
                </a:lnTo>
                <a:cubicBezTo>
                  <a:pt x="231491" y="97971"/>
                  <a:pt x="234064" y="98524"/>
                  <a:pt x="236317" y="99630"/>
                </a:cubicBezTo>
                <a:cubicBezTo>
                  <a:pt x="238571" y="100735"/>
                  <a:pt x="239698" y="102564"/>
                  <a:pt x="239698" y="105115"/>
                </a:cubicBezTo>
                <a:cubicBezTo>
                  <a:pt x="239698" y="107752"/>
                  <a:pt x="238380" y="110558"/>
                  <a:pt x="235743" y="113535"/>
                </a:cubicBezTo>
                <a:lnTo>
                  <a:pt x="192881" y="164051"/>
                </a:lnTo>
                <a:cubicBezTo>
                  <a:pt x="189224" y="168388"/>
                  <a:pt x="184100" y="172067"/>
                  <a:pt x="177509" y="175086"/>
                </a:cubicBezTo>
                <a:cubicBezTo>
                  <a:pt x="170918" y="178105"/>
                  <a:pt x="164816" y="179614"/>
                  <a:pt x="159203" y="179614"/>
                </a:cubicBezTo>
                <a:lnTo>
                  <a:pt x="20410" y="179614"/>
                </a:lnTo>
                <a:cubicBezTo>
                  <a:pt x="17519" y="179614"/>
                  <a:pt x="14946" y="179061"/>
                  <a:pt x="12693" y="177956"/>
                </a:cubicBezTo>
                <a:cubicBezTo>
                  <a:pt x="10439" y="176850"/>
                  <a:pt x="9312" y="175022"/>
                  <a:pt x="9312" y="172470"/>
                </a:cubicBezTo>
                <a:cubicBezTo>
                  <a:pt x="9312" y="169834"/>
                  <a:pt x="10630" y="167028"/>
                  <a:pt x="13267" y="164051"/>
                </a:cubicBezTo>
                <a:lnTo>
                  <a:pt x="56129" y="113535"/>
                </a:lnTo>
                <a:cubicBezTo>
                  <a:pt x="59786" y="109197"/>
                  <a:pt x="64910" y="105519"/>
                  <a:pt x="71501" y="102500"/>
                </a:cubicBezTo>
                <a:cubicBezTo>
                  <a:pt x="78092" y="99481"/>
                  <a:pt x="84194" y="97971"/>
                  <a:pt x="89807" y="97971"/>
                </a:cubicBezTo>
                <a:close/>
                <a:moveTo>
                  <a:pt x="28575" y="0"/>
                </a:moveTo>
                <a:lnTo>
                  <a:pt x="69396" y="0"/>
                </a:lnTo>
                <a:cubicBezTo>
                  <a:pt x="77220" y="0"/>
                  <a:pt x="83939" y="2806"/>
                  <a:pt x="89552" y="8419"/>
                </a:cubicBezTo>
                <a:cubicBezTo>
                  <a:pt x="95165" y="14032"/>
                  <a:pt x="97971" y="20751"/>
                  <a:pt x="97971" y="28575"/>
                </a:cubicBezTo>
                <a:lnTo>
                  <a:pt x="97971" y="32657"/>
                </a:lnTo>
                <a:lnTo>
                  <a:pt x="167367" y="32657"/>
                </a:lnTo>
                <a:cubicBezTo>
                  <a:pt x="175192" y="32657"/>
                  <a:pt x="181910" y="35464"/>
                  <a:pt x="187523" y="41077"/>
                </a:cubicBezTo>
                <a:cubicBezTo>
                  <a:pt x="193136" y="46689"/>
                  <a:pt x="195942" y="53408"/>
                  <a:pt x="195942" y="61232"/>
                </a:cubicBezTo>
                <a:lnTo>
                  <a:pt x="195942" y="81643"/>
                </a:lnTo>
                <a:lnTo>
                  <a:pt x="89807" y="81643"/>
                </a:lnTo>
                <a:cubicBezTo>
                  <a:pt x="81813" y="81643"/>
                  <a:pt x="73436" y="83663"/>
                  <a:pt x="64676" y="87702"/>
                </a:cubicBezTo>
                <a:cubicBezTo>
                  <a:pt x="55916" y="91742"/>
                  <a:pt x="48943" y="96823"/>
                  <a:pt x="43755" y="102946"/>
                </a:cubicBezTo>
                <a:lnTo>
                  <a:pt x="765" y="153463"/>
                </a:lnTo>
                <a:lnTo>
                  <a:pt x="127" y="154228"/>
                </a:lnTo>
                <a:cubicBezTo>
                  <a:pt x="127" y="153888"/>
                  <a:pt x="106" y="153357"/>
                  <a:pt x="63" y="152634"/>
                </a:cubicBezTo>
                <a:cubicBezTo>
                  <a:pt x="21" y="151911"/>
                  <a:pt x="0" y="151379"/>
                  <a:pt x="0" y="151039"/>
                </a:cubicBezTo>
                <a:lnTo>
                  <a:pt x="0" y="28575"/>
                </a:lnTo>
                <a:cubicBezTo>
                  <a:pt x="0" y="20751"/>
                  <a:pt x="2806" y="14032"/>
                  <a:pt x="8419" y="8419"/>
                </a:cubicBezTo>
                <a:cubicBezTo>
                  <a:pt x="14032" y="2806"/>
                  <a:pt x="20751" y="0"/>
                  <a:pt x="285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8" name="Rectangle 250">
            <a:extLst>
              <a:ext uri="{FF2B5EF4-FFF2-40B4-BE49-F238E27FC236}">
                <a16:creationId xmlns:a16="http://schemas.microsoft.com/office/drawing/2014/main" id="{6496BEFC-1FA5-FD44-B8BD-72E5DE8099FC}"/>
              </a:ext>
            </a:extLst>
          </p:cNvPr>
          <p:cNvSpPr/>
          <p:nvPr/>
        </p:nvSpPr>
        <p:spPr>
          <a:xfrm>
            <a:off x="3044022" y="1037396"/>
            <a:ext cx="1277753" cy="8898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9" name="Text Placeholder 33">
            <a:extLst>
              <a:ext uri="{FF2B5EF4-FFF2-40B4-BE49-F238E27FC236}">
                <a16:creationId xmlns:a16="http://schemas.microsoft.com/office/drawing/2014/main" id="{DC11DC1A-16FD-F44D-BC8E-98D1F71DAB94}"/>
              </a:ext>
            </a:extLst>
          </p:cNvPr>
          <p:cNvSpPr txBox="1"/>
          <p:nvPr/>
        </p:nvSpPr>
        <p:spPr>
          <a:xfrm>
            <a:off x="3085356" y="1618515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Web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80" name="任意多边形 35">
            <a:extLst>
              <a:ext uri="{FF2B5EF4-FFF2-40B4-BE49-F238E27FC236}">
                <a16:creationId xmlns:a16="http://schemas.microsoft.com/office/drawing/2014/main" id="{06E8A2DB-D9AB-EB49-BEFE-1438E8FDFFCA}"/>
              </a:ext>
            </a:extLst>
          </p:cNvPr>
          <p:cNvSpPr/>
          <p:nvPr/>
        </p:nvSpPr>
        <p:spPr>
          <a:xfrm>
            <a:off x="4857173" y="2098826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1" name="任意多边形 37">
            <a:extLst>
              <a:ext uri="{FF2B5EF4-FFF2-40B4-BE49-F238E27FC236}">
                <a16:creationId xmlns:a16="http://schemas.microsoft.com/office/drawing/2014/main" id="{66A27B66-5696-284B-9376-D3E62C27E210}"/>
              </a:ext>
            </a:extLst>
          </p:cNvPr>
          <p:cNvSpPr/>
          <p:nvPr/>
        </p:nvSpPr>
        <p:spPr>
          <a:xfrm>
            <a:off x="4857173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2" name="Rectangle 262">
            <a:extLst>
              <a:ext uri="{FF2B5EF4-FFF2-40B4-BE49-F238E27FC236}">
                <a16:creationId xmlns:a16="http://schemas.microsoft.com/office/drawing/2014/main" id="{932271B1-0584-8441-8B07-81FF051F6AAF}"/>
              </a:ext>
            </a:extLst>
          </p:cNvPr>
          <p:cNvSpPr/>
          <p:nvPr/>
        </p:nvSpPr>
        <p:spPr>
          <a:xfrm>
            <a:off x="8153971" y="1041401"/>
            <a:ext cx="1277753" cy="889898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3" name="Text Placeholder 33">
            <a:extLst>
              <a:ext uri="{FF2B5EF4-FFF2-40B4-BE49-F238E27FC236}">
                <a16:creationId xmlns:a16="http://schemas.microsoft.com/office/drawing/2014/main" id="{BD3F9066-E94F-E143-A4D6-2711AC0C9B46}"/>
              </a:ext>
            </a:extLst>
          </p:cNvPr>
          <p:cNvSpPr txBox="1"/>
          <p:nvPr/>
        </p:nvSpPr>
        <p:spPr>
          <a:xfrm>
            <a:off x="8195305" y="1622521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Deep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Learning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84" name="Rectangle 262">
            <a:extLst>
              <a:ext uri="{FF2B5EF4-FFF2-40B4-BE49-F238E27FC236}">
                <a16:creationId xmlns:a16="http://schemas.microsoft.com/office/drawing/2014/main" id="{A6066B7A-0262-B645-AC98-A782AB9F4DBB}"/>
              </a:ext>
            </a:extLst>
          </p:cNvPr>
          <p:cNvSpPr/>
          <p:nvPr/>
        </p:nvSpPr>
        <p:spPr>
          <a:xfrm>
            <a:off x="9414049" y="1037396"/>
            <a:ext cx="1277753" cy="889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5" name="Text Placeholder 33">
            <a:extLst>
              <a:ext uri="{FF2B5EF4-FFF2-40B4-BE49-F238E27FC236}">
                <a16:creationId xmlns:a16="http://schemas.microsoft.com/office/drawing/2014/main" id="{E929F0CF-5FD5-4A4B-A41D-07D043C64170}"/>
              </a:ext>
            </a:extLst>
          </p:cNvPr>
          <p:cNvSpPr txBox="1"/>
          <p:nvPr/>
        </p:nvSpPr>
        <p:spPr>
          <a:xfrm>
            <a:off x="9460526" y="1618514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buNone/>
              <a:defRPr/>
            </a:pPr>
            <a:r>
              <a:rPr lang="en-US" altLang="zh-CN" sz="1200" b="1" dirty="0">
                <a:solidFill>
                  <a:prstClr val="white"/>
                </a:solidFill>
                <a:latin typeface="+mn-lt"/>
                <a:cs typeface="+mn-ea"/>
                <a:sym typeface="+mn-lt"/>
              </a:rPr>
              <a:t>Crawler</a:t>
            </a:r>
          </a:p>
        </p:txBody>
      </p:sp>
      <p:pic>
        <p:nvPicPr>
          <p:cNvPr id="86" name="图片 85">
            <a:extLst>
              <a:ext uri="{FF2B5EF4-FFF2-40B4-BE49-F238E27FC236}">
                <a16:creationId xmlns:a16="http://schemas.microsoft.com/office/drawing/2014/main" id="{DAEDED58-90CB-3B47-AD72-3FD3C5CC02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934" y="1253660"/>
            <a:ext cx="217924" cy="187003"/>
          </a:xfrm>
          <a:prstGeom prst="rect">
            <a:avLst/>
          </a:prstGeom>
        </p:spPr>
      </p:pic>
      <p:sp>
        <p:nvSpPr>
          <p:cNvPr id="87" name="任意多边形 32">
            <a:extLst>
              <a:ext uri="{FF2B5EF4-FFF2-40B4-BE49-F238E27FC236}">
                <a16:creationId xmlns:a16="http://schemas.microsoft.com/office/drawing/2014/main" id="{A6F87389-ED93-FC4C-8369-E5B9557A9367}"/>
              </a:ext>
            </a:extLst>
          </p:cNvPr>
          <p:cNvSpPr/>
          <p:nvPr/>
        </p:nvSpPr>
        <p:spPr>
          <a:xfrm>
            <a:off x="8703624" y="1219903"/>
            <a:ext cx="215252" cy="254518"/>
          </a:xfrm>
          <a:custGeom>
            <a:avLst/>
            <a:gdLst/>
            <a:ahLst/>
            <a:cxnLst/>
            <a:rect l="l" t="t" r="r" b="b"/>
            <a:pathLst>
              <a:path w="212271" h="195943">
                <a:moveTo>
                  <a:pt x="163285" y="48986"/>
                </a:moveTo>
                <a:cubicBezTo>
                  <a:pt x="163285" y="66760"/>
                  <a:pt x="160139" y="82536"/>
                  <a:pt x="153845" y="96313"/>
                </a:cubicBezTo>
                <a:cubicBezTo>
                  <a:pt x="165837" y="93847"/>
                  <a:pt x="175851" y="89042"/>
                  <a:pt x="183887" y="81898"/>
                </a:cubicBezTo>
                <a:cubicBezTo>
                  <a:pt x="191924" y="74754"/>
                  <a:pt x="195942" y="67865"/>
                  <a:pt x="195942" y="61232"/>
                </a:cubicBezTo>
                <a:lnTo>
                  <a:pt x="195942" y="48986"/>
                </a:lnTo>
                <a:close/>
                <a:moveTo>
                  <a:pt x="16328" y="48986"/>
                </a:moveTo>
                <a:lnTo>
                  <a:pt x="16328" y="61232"/>
                </a:lnTo>
                <a:cubicBezTo>
                  <a:pt x="16328" y="67865"/>
                  <a:pt x="20346" y="74754"/>
                  <a:pt x="28383" y="81898"/>
                </a:cubicBezTo>
                <a:cubicBezTo>
                  <a:pt x="36420" y="89042"/>
                  <a:pt x="46434" y="93847"/>
                  <a:pt x="58425" y="96313"/>
                </a:cubicBezTo>
                <a:cubicBezTo>
                  <a:pt x="52132" y="82536"/>
                  <a:pt x="48985" y="66760"/>
                  <a:pt x="48985" y="48986"/>
                </a:cubicBezTo>
                <a:close/>
                <a:moveTo>
                  <a:pt x="69396" y="0"/>
                </a:moveTo>
                <a:lnTo>
                  <a:pt x="142875" y="0"/>
                </a:lnTo>
                <a:cubicBezTo>
                  <a:pt x="148487" y="0"/>
                  <a:pt x="153292" y="1998"/>
                  <a:pt x="157290" y="5995"/>
                </a:cubicBezTo>
                <a:cubicBezTo>
                  <a:pt x="161287" y="9993"/>
                  <a:pt x="163285" y="14798"/>
                  <a:pt x="163285" y="20411"/>
                </a:cubicBezTo>
                <a:lnTo>
                  <a:pt x="163285" y="32657"/>
                </a:lnTo>
                <a:lnTo>
                  <a:pt x="200025" y="32657"/>
                </a:lnTo>
                <a:cubicBezTo>
                  <a:pt x="203426" y="32657"/>
                  <a:pt x="206318" y="33848"/>
                  <a:pt x="208699" y="36229"/>
                </a:cubicBezTo>
                <a:cubicBezTo>
                  <a:pt x="211080" y="38610"/>
                  <a:pt x="212271" y="41502"/>
                  <a:pt x="212271" y="44903"/>
                </a:cubicBezTo>
                <a:lnTo>
                  <a:pt x="212271" y="61232"/>
                </a:lnTo>
                <a:cubicBezTo>
                  <a:pt x="212271" y="67270"/>
                  <a:pt x="210506" y="73351"/>
                  <a:pt x="206977" y="79474"/>
                </a:cubicBezTo>
                <a:cubicBezTo>
                  <a:pt x="203448" y="85597"/>
                  <a:pt x="198685" y="91125"/>
                  <a:pt x="192689" y="96058"/>
                </a:cubicBezTo>
                <a:cubicBezTo>
                  <a:pt x="186694" y="100990"/>
                  <a:pt x="179337" y="105136"/>
                  <a:pt x="170620" y="108496"/>
                </a:cubicBezTo>
                <a:cubicBezTo>
                  <a:pt x="161903" y="111855"/>
                  <a:pt x="152740" y="113747"/>
                  <a:pt x="143130" y="114172"/>
                </a:cubicBezTo>
                <a:cubicBezTo>
                  <a:pt x="139558" y="118765"/>
                  <a:pt x="135518" y="122804"/>
                  <a:pt x="131011" y="126291"/>
                </a:cubicBezTo>
                <a:cubicBezTo>
                  <a:pt x="127779" y="129183"/>
                  <a:pt x="125547" y="132266"/>
                  <a:pt x="124314" y="135540"/>
                </a:cubicBezTo>
                <a:cubicBezTo>
                  <a:pt x="123080" y="138814"/>
                  <a:pt x="122464" y="142620"/>
                  <a:pt x="122464" y="146957"/>
                </a:cubicBezTo>
                <a:cubicBezTo>
                  <a:pt x="122464" y="151549"/>
                  <a:pt x="123761" y="155419"/>
                  <a:pt x="126355" y="158566"/>
                </a:cubicBezTo>
                <a:cubicBezTo>
                  <a:pt x="128948" y="161712"/>
                  <a:pt x="133094" y="163286"/>
                  <a:pt x="138792" y="163286"/>
                </a:cubicBezTo>
                <a:cubicBezTo>
                  <a:pt x="145171" y="163286"/>
                  <a:pt x="150847" y="165220"/>
                  <a:pt x="155823" y="169090"/>
                </a:cubicBezTo>
                <a:cubicBezTo>
                  <a:pt x="160798" y="172959"/>
                  <a:pt x="163285" y="177828"/>
                  <a:pt x="163285" y="183696"/>
                </a:cubicBezTo>
                <a:lnTo>
                  <a:pt x="163285" y="191861"/>
                </a:lnTo>
                <a:cubicBezTo>
                  <a:pt x="163285" y="193051"/>
                  <a:pt x="162903" y="194029"/>
                  <a:pt x="162137" y="194795"/>
                </a:cubicBezTo>
                <a:cubicBezTo>
                  <a:pt x="161372" y="195560"/>
                  <a:pt x="160394" y="195943"/>
                  <a:pt x="159203" y="195943"/>
                </a:cubicBezTo>
                <a:lnTo>
                  <a:pt x="53067" y="195943"/>
                </a:lnTo>
                <a:cubicBezTo>
                  <a:pt x="51877" y="195943"/>
                  <a:pt x="50899" y="195560"/>
                  <a:pt x="50133" y="194795"/>
                </a:cubicBezTo>
                <a:cubicBezTo>
                  <a:pt x="49368" y="194029"/>
                  <a:pt x="48985" y="193051"/>
                  <a:pt x="48985" y="191861"/>
                </a:cubicBezTo>
                <a:lnTo>
                  <a:pt x="48985" y="183696"/>
                </a:lnTo>
                <a:cubicBezTo>
                  <a:pt x="48985" y="177828"/>
                  <a:pt x="51473" y="172959"/>
                  <a:pt x="56448" y="169090"/>
                </a:cubicBezTo>
                <a:cubicBezTo>
                  <a:pt x="61423" y="165220"/>
                  <a:pt x="67100" y="163286"/>
                  <a:pt x="73478" y="163286"/>
                </a:cubicBezTo>
                <a:cubicBezTo>
                  <a:pt x="79176" y="163286"/>
                  <a:pt x="83322" y="161712"/>
                  <a:pt x="85916" y="158566"/>
                </a:cubicBezTo>
                <a:cubicBezTo>
                  <a:pt x="88510" y="155419"/>
                  <a:pt x="89807" y="151549"/>
                  <a:pt x="89807" y="146957"/>
                </a:cubicBezTo>
                <a:cubicBezTo>
                  <a:pt x="89807" y="142620"/>
                  <a:pt x="89190" y="138814"/>
                  <a:pt x="87957" y="135540"/>
                </a:cubicBezTo>
                <a:cubicBezTo>
                  <a:pt x="86724" y="132266"/>
                  <a:pt x="84491" y="129183"/>
                  <a:pt x="81260" y="126291"/>
                </a:cubicBezTo>
                <a:cubicBezTo>
                  <a:pt x="76752" y="122804"/>
                  <a:pt x="72713" y="118765"/>
                  <a:pt x="69141" y="114172"/>
                </a:cubicBezTo>
                <a:cubicBezTo>
                  <a:pt x="59531" y="113747"/>
                  <a:pt x="50367" y="111855"/>
                  <a:pt x="41650" y="108496"/>
                </a:cubicBezTo>
                <a:cubicBezTo>
                  <a:pt x="32933" y="105136"/>
                  <a:pt x="25577" y="100990"/>
                  <a:pt x="19581" y="96058"/>
                </a:cubicBezTo>
                <a:cubicBezTo>
                  <a:pt x="13585" y="91125"/>
                  <a:pt x="8823" y="85597"/>
                  <a:pt x="5294" y="79474"/>
                </a:cubicBezTo>
                <a:cubicBezTo>
                  <a:pt x="1764" y="73351"/>
                  <a:pt x="0" y="67270"/>
                  <a:pt x="0" y="61232"/>
                </a:cubicBezTo>
                <a:lnTo>
                  <a:pt x="0" y="44903"/>
                </a:lnTo>
                <a:cubicBezTo>
                  <a:pt x="0" y="41502"/>
                  <a:pt x="1190" y="38610"/>
                  <a:pt x="3571" y="36229"/>
                </a:cubicBezTo>
                <a:cubicBezTo>
                  <a:pt x="5953" y="33848"/>
                  <a:pt x="8844" y="32657"/>
                  <a:pt x="12246" y="32657"/>
                </a:cubicBezTo>
                <a:lnTo>
                  <a:pt x="48985" y="32657"/>
                </a:lnTo>
                <a:lnTo>
                  <a:pt x="48985" y="20411"/>
                </a:lnTo>
                <a:cubicBezTo>
                  <a:pt x="48985" y="14798"/>
                  <a:pt x="50984" y="9993"/>
                  <a:pt x="54981" y="5995"/>
                </a:cubicBezTo>
                <a:cubicBezTo>
                  <a:pt x="58978" y="1998"/>
                  <a:pt x="63783" y="0"/>
                  <a:pt x="6939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88" name="图片 87">
            <a:extLst>
              <a:ext uri="{FF2B5EF4-FFF2-40B4-BE49-F238E27FC236}">
                <a16:creationId xmlns:a16="http://schemas.microsoft.com/office/drawing/2014/main" id="{E2B4D6F2-EB3B-B849-80D0-FED91EC513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348" y="1253660"/>
            <a:ext cx="161971" cy="187003"/>
          </a:xfrm>
          <a:prstGeom prst="rect">
            <a:avLst/>
          </a:prstGeom>
        </p:spPr>
      </p:pic>
      <p:sp>
        <p:nvSpPr>
          <p:cNvPr id="89" name="任意多边形 35">
            <a:extLst>
              <a:ext uri="{FF2B5EF4-FFF2-40B4-BE49-F238E27FC236}">
                <a16:creationId xmlns:a16="http://schemas.microsoft.com/office/drawing/2014/main" id="{BACB03F6-6118-7347-BDEC-14E863E13CF2}"/>
              </a:ext>
            </a:extLst>
          </p:cNvPr>
          <p:cNvSpPr/>
          <p:nvPr/>
        </p:nvSpPr>
        <p:spPr>
          <a:xfrm>
            <a:off x="6130647" y="2098826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0" name="任意多边形 36">
            <a:extLst>
              <a:ext uri="{FF2B5EF4-FFF2-40B4-BE49-F238E27FC236}">
                <a16:creationId xmlns:a16="http://schemas.microsoft.com/office/drawing/2014/main" id="{A1AAE2E3-9E17-E14B-9CFB-0D350632EFA7}"/>
              </a:ext>
            </a:extLst>
          </p:cNvPr>
          <p:cNvSpPr/>
          <p:nvPr/>
        </p:nvSpPr>
        <p:spPr>
          <a:xfrm>
            <a:off x="6130647" y="269397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1" name="任意多边形 37">
            <a:extLst>
              <a:ext uri="{FF2B5EF4-FFF2-40B4-BE49-F238E27FC236}">
                <a16:creationId xmlns:a16="http://schemas.microsoft.com/office/drawing/2014/main" id="{DDBDC663-1685-1A45-AC0C-4B927D40F45B}"/>
              </a:ext>
            </a:extLst>
          </p:cNvPr>
          <p:cNvSpPr/>
          <p:nvPr/>
        </p:nvSpPr>
        <p:spPr>
          <a:xfrm>
            <a:off x="6130647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2" name="任意多边形 38">
            <a:extLst>
              <a:ext uri="{FF2B5EF4-FFF2-40B4-BE49-F238E27FC236}">
                <a16:creationId xmlns:a16="http://schemas.microsoft.com/office/drawing/2014/main" id="{FB1DF694-4675-2C46-A669-36C614E2FA14}"/>
              </a:ext>
            </a:extLst>
          </p:cNvPr>
          <p:cNvSpPr/>
          <p:nvPr/>
        </p:nvSpPr>
        <p:spPr>
          <a:xfrm>
            <a:off x="8677595" y="2098826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3" name="任意多边形 39">
            <a:extLst>
              <a:ext uri="{FF2B5EF4-FFF2-40B4-BE49-F238E27FC236}">
                <a16:creationId xmlns:a16="http://schemas.microsoft.com/office/drawing/2014/main" id="{033A1528-EF4A-B545-99B8-65E8CA4B3D57}"/>
              </a:ext>
            </a:extLst>
          </p:cNvPr>
          <p:cNvSpPr/>
          <p:nvPr/>
        </p:nvSpPr>
        <p:spPr>
          <a:xfrm>
            <a:off x="8677595" y="269397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4" name="任意多边形 40">
            <a:extLst>
              <a:ext uri="{FF2B5EF4-FFF2-40B4-BE49-F238E27FC236}">
                <a16:creationId xmlns:a16="http://schemas.microsoft.com/office/drawing/2014/main" id="{92A2E4CB-B21E-7F4D-A5C6-92C022FD7B15}"/>
              </a:ext>
            </a:extLst>
          </p:cNvPr>
          <p:cNvSpPr/>
          <p:nvPr/>
        </p:nvSpPr>
        <p:spPr>
          <a:xfrm>
            <a:off x="8677595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" name="任意多边形 40">
            <a:extLst>
              <a:ext uri="{FF2B5EF4-FFF2-40B4-BE49-F238E27FC236}">
                <a16:creationId xmlns:a16="http://schemas.microsoft.com/office/drawing/2014/main" id="{50E2EDA6-BFF3-1144-A5AC-C96298DC0257}"/>
              </a:ext>
            </a:extLst>
          </p:cNvPr>
          <p:cNvSpPr/>
          <p:nvPr/>
        </p:nvSpPr>
        <p:spPr>
          <a:xfrm>
            <a:off x="9951071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6" name="Rectangle 247">
            <a:extLst>
              <a:ext uri="{FF2B5EF4-FFF2-40B4-BE49-F238E27FC236}">
                <a16:creationId xmlns:a16="http://schemas.microsoft.com/office/drawing/2014/main" id="{CD1A32C8-04B6-7A48-A0BB-3E8E7B0572EA}"/>
              </a:ext>
            </a:extLst>
          </p:cNvPr>
          <p:cNvSpPr/>
          <p:nvPr/>
        </p:nvSpPr>
        <p:spPr>
          <a:xfrm>
            <a:off x="3016318" y="4903405"/>
            <a:ext cx="7792063" cy="593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7" name="Rectangle 269">
            <a:extLst>
              <a:ext uri="{FF2B5EF4-FFF2-40B4-BE49-F238E27FC236}">
                <a16:creationId xmlns:a16="http://schemas.microsoft.com/office/drawing/2014/main" id="{11533094-2AFD-C74A-B42A-08A98EFBB256}"/>
              </a:ext>
            </a:extLst>
          </p:cNvPr>
          <p:cNvSpPr/>
          <p:nvPr/>
        </p:nvSpPr>
        <p:spPr>
          <a:xfrm>
            <a:off x="1379577" y="4903405"/>
            <a:ext cx="1636741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PHP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任意多边形 34">
            <a:extLst>
              <a:ext uri="{FF2B5EF4-FFF2-40B4-BE49-F238E27FC236}">
                <a16:creationId xmlns:a16="http://schemas.microsoft.com/office/drawing/2014/main" id="{4BF83788-51A9-4C43-9176-5769FD66D70E}"/>
              </a:ext>
            </a:extLst>
          </p:cNvPr>
          <p:cNvSpPr/>
          <p:nvPr/>
        </p:nvSpPr>
        <p:spPr>
          <a:xfrm>
            <a:off x="3583699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9" name="任意多边形 36">
            <a:extLst>
              <a:ext uri="{FF2B5EF4-FFF2-40B4-BE49-F238E27FC236}">
                <a16:creationId xmlns:a16="http://schemas.microsoft.com/office/drawing/2014/main" id="{39F499FC-BB8B-304C-9023-E78B222995F7}"/>
              </a:ext>
            </a:extLst>
          </p:cNvPr>
          <p:cNvSpPr/>
          <p:nvPr/>
        </p:nvSpPr>
        <p:spPr>
          <a:xfrm>
            <a:off x="4857173" y="4479404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0" name="任意多边形 35">
            <a:extLst>
              <a:ext uri="{FF2B5EF4-FFF2-40B4-BE49-F238E27FC236}">
                <a16:creationId xmlns:a16="http://schemas.microsoft.com/office/drawing/2014/main" id="{4FC9279C-1D67-B64E-8457-E4EC0A083E8D}"/>
              </a:ext>
            </a:extLst>
          </p:cNvPr>
          <p:cNvSpPr/>
          <p:nvPr/>
        </p:nvSpPr>
        <p:spPr>
          <a:xfrm>
            <a:off x="6130647" y="388426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1" name="任意多边形 36">
            <a:extLst>
              <a:ext uri="{FF2B5EF4-FFF2-40B4-BE49-F238E27FC236}">
                <a16:creationId xmlns:a16="http://schemas.microsoft.com/office/drawing/2014/main" id="{D32375B0-B317-7F4C-8A8E-0CA7A7AE1828}"/>
              </a:ext>
            </a:extLst>
          </p:cNvPr>
          <p:cNvSpPr/>
          <p:nvPr/>
        </p:nvSpPr>
        <p:spPr>
          <a:xfrm>
            <a:off x="6130647" y="4479404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2" name="任意多边形 37">
            <a:extLst>
              <a:ext uri="{FF2B5EF4-FFF2-40B4-BE49-F238E27FC236}">
                <a16:creationId xmlns:a16="http://schemas.microsoft.com/office/drawing/2014/main" id="{3BD1DE20-1825-564D-AF17-C73964B4C442}"/>
              </a:ext>
            </a:extLst>
          </p:cNvPr>
          <p:cNvSpPr/>
          <p:nvPr/>
        </p:nvSpPr>
        <p:spPr>
          <a:xfrm>
            <a:off x="6130647" y="5074548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3" name="任意多边形 38">
            <a:extLst>
              <a:ext uri="{FF2B5EF4-FFF2-40B4-BE49-F238E27FC236}">
                <a16:creationId xmlns:a16="http://schemas.microsoft.com/office/drawing/2014/main" id="{2909FF17-5DB3-D94F-B0D6-5FDB52802923}"/>
              </a:ext>
            </a:extLst>
          </p:cNvPr>
          <p:cNvSpPr/>
          <p:nvPr/>
        </p:nvSpPr>
        <p:spPr>
          <a:xfrm>
            <a:off x="8677595" y="388426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4" name="任意多边形 38">
            <a:extLst>
              <a:ext uri="{FF2B5EF4-FFF2-40B4-BE49-F238E27FC236}">
                <a16:creationId xmlns:a16="http://schemas.microsoft.com/office/drawing/2014/main" id="{31654172-55E4-8345-982C-73CAB69C8756}"/>
              </a:ext>
            </a:extLst>
          </p:cNvPr>
          <p:cNvSpPr/>
          <p:nvPr/>
        </p:nvSpPr>
        <p:spPr>
          <a:xfrm>
            <a:off x="9951071" y="388426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5" name="Rectangle 246">
            <a:extLst>
              <a:ext uri="{FF2B5EF4-FFF2-40B4-BE49-F238E27FC236}">
                <a16:creationId xmlns:a16="http://schemas.microsoft.com/office/drawing/2014/main" id="{8613C1AA-520E-FF4D-B1AD-2FC0BE0FD05C}"/>
              </a:ext>
            </a:extLst>
          </p:cNvPr>
          <p:cNvSpPr/>
          <p:nvPr/>
        </p:nvSpPr>
        <p:spPr>
          <a:xfrm>
            <a:off x="3016319" y="5509474"/>
            <a:ext cx="7792063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6" name="Rectangle 268">
            <a:extLst>
              <a:ext uri="{FF2B5EF4-FFF2-40B4-BE49-F238E27FC236}">
                <a16:creationId xmlns:a16="http://schemas.microsoft.com/office/drawing/2014/main" id="{2A0C8821-67AB-BB40-8120-2ED403501D21}"/>
              </a:ext>
            </a:extLst>
          </p:cNvPr>
          <p:cNvSpPr/>
          <p:nvPr/>
        </p:nvSpPr>
        <p:spPr>
          <a:xfrm>
            <a:off x="1379578" y="5509474"/>
            <a:ext cx="1636741" cy="593521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Go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0" name="Rectangle 247">
            <a:extLst>
              <a:ext uri="{FF2B5EF4-FFF2-40B4-BE49-F238E27FC236}">
                <a16:creationId xmlns:a16="http://schemas.microsoft.com/office/drawing/2014/main" id="{E4577B64-129F-A54B-BF6B-466A901D5ABD}"/>
              </a:ext>
            </a:extLst>
          </p:cNvPr>
          <p:cNvSpPr/>
          <p:nvPr/>
        </p:nvSpPr>
        <p:spPr>
          <a:xfrm>
            <a:off x="3016318" y="6098952"/>
            <a:ext cx="7792063" cy="593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Rectangle 269">
            <a:extLst>
              <a:ext uri="{FF2B5EF4-FFF2-40B4-BE49-F238E27FC236}">
                <a16:creationId xmlns:a16="http://schemas.microsoft.com/office/drawing/2014/main" id="{4FDBA79C-98E3-2E44-8826-CA0271606E58}"/>
              </a:ext>
            </a:extLst>
          </p:cNvPr>
          <p:cNvSpPr/>
          <p:nvPr/>
        </p:nvSpPr>
        <p:spPr>
          <a:xfrm>
            <a:off x="1379577" y="6098952"/>
            <a:ext cx="1636741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1400" dirty="0">
                <a:solidFill>
                  <a:srgbClr val="363F49"/>
                </a:solidFill>
                <a:cs typeface="+mn-ea"/>
                <a:sym typeface="+mn-lt"/>
              </a:rPr>
              <a:t>SQL</a:t>
            </a:r>
          </a:p>
        </p:txBody>
      </p:sp>
      <p:sp>
        <p:nvSpPr>
          <p:cNvPr id="113" name="任意多边形 40">
            <a:extLst>
              <a:ext uri="{FF2B5EF4-FFF2-40B4-BE49-F238E27FC236}">
                <a16:creationId xmlns:a16="http://schemas.microsoft.com/office/drawing/2014/main" id="{0081B18F-3016-FB4D-81B4-3144CD2D955F}"/>
              </a:ext>
            </a:extLst>
          </p:cNvPr>
          <p:cNvSpPr/>
          <p:nvPr/>
        </p:nvSpPr>
        <p:spPr>
          <a:xfrm>
            <a:off x="7395724" y="6237948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5" name="任意多边形 40">
            <a:extLst>
              <a:ext uri="{FF2B5EF4-FFF2-40B4-BE49-F238E27FC236}">
                <a16:creationId xmlns:a16="http://schemas.microsoft.com/office/drawing/2014/main" id="{A2BCF594-48ED-4341-97E4-EAB3FCD65017}"/>
              </a:ext>
            </a:extLst>
          </p:cNvPr>
          <p:cNvSpPr/>
          <p:nvPr/>
        </p:nvSpPr>
        <p:spPr>
          <a:xfrm>
            <a:off x="6120805" y="5684252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20313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14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52" name="文本占位符 20">
            <a:extLst>
              <a:ext uri="{FF2B5EF4-FFF2-40B4-BE49-F238E27FC236}">
                <a16:creationId xmlns:a16="http://schemas.microsoft.com/office/drawing/2014/main" id="{616759DB-8E81-B142-B9E9-BC6C088244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2193" y="463101"/>
            <a:ext cx="6821847" cy="416822"/>
          </a:xfrm>
        </p:spPr>
        <p:txBody>
          <a:bodyPr/>
          <a:lstStyle/>
          <a:p>
            <a:pPr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lang="zh-CN" altLang="en-US" dirty="0">
                <a:cs typeface="+mn-ea"/>
                <a:sym typeface="+mn-lt"/>
              </a:rPr>
              <a:t>主流应用的编程语言</a:t>
            </a:r>
          </a:p>
        </p:txBody>
      </p:sp>
      <p:sp>
        <p:nvSpPr>
          <p:cNvPr id="112" name="Rectangle 246">
            <a:extLst>
              <a:ext uri="{FF2B5EF4-FFF2-40B4-BE49-F238E27FC236}">
                <a16:creationId xmlns:a16="http://schemas.microsoft.com/office/drawing/2014/main" id="{55A99A42-5DBD-2344-87CE-C82C28FE177E}"/>
              </a:ext>
            </a:extLst>
          </p:cNvPr>
          <p:cNvSpPr/>
          <p:nvPr/>
        </p:nvSpPr>
        <p:spPr>
          <a:xfrm>
            <a:off x="3016317" y="1933568"/>
            <a:ext cx="7792063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3" name="Rectangle 245">
            <a:extLst>
              <a:ext uri="{FF2B5EF4-FFF2-40B4-BE49-F238E27FC236}">
                <a16:creationId xmlns:a16="http://schemas.microsoft.com/office/drawing/2014/main" id="{3E5512F2-44D9-2242-B8E5-67381C0BD146}"/>
              </a:ext>
            </a:extLst>
          </p:cNvPr>
          <p:cNvSpPr/>
          <p:nvPr/>
        </p:nvSpPr>
        <p:spPr>
          <a:xfrm>
            <a:off x="3020359" y="2520815"/>
            <a:ext cx="7792063" cy="593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Rectangle 246">
            <a:extLst>
              <a:ext uri="{FF2B5EF4-FFF2-40B4-BE49-F238E27FC236}">
                <a16:creationId xmlns:a16="http://schemas.microsoft.com/office/drawing/2014/main" id="{7B7C4ECD-A35E-5048-A962-C1C4B4338330}"/>
              </a:ext>
            </a:extLst>
          </p:cNvPr>
          <p:cNvSpPr/>
          <p:nvPr/>
        </p:nvSpPr>
        <p:spPr>
          <a:xfrm>
            <a:off x="3020360" y="3114337"/>
            <a:ext cx="7792063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Rectangle 248">
            <a:extLst>
              <a:ext uri="{FF2B5EF4-FFF2-40B4-BE49-F238E27FC236}">
                <a16:creationId xmlns:a16="http://schemas.microsoft.com/office/drawing/2014/main" id="{CE7C9F82-E5B5-D049-88F8-976EE46886A6}"/>
              </a:ext>
            </a:extLst>
          </p:cNvPr>
          <p:cNvSpPr/>
          <p:nvPr/>
        </p:nvSpPr>
        <p:spPr>
          <a:xfrm>
            <a:off x="3020360" y="4301379"/>
            <a:ext cx="7792063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Rectangle 266">
            <a:extLst>
              <a:ext uri="{FF2B5EF4-FFF2-40B4-BE49-F238E27FC236}">
                <a16:creationId xmlns:a16="http://schemas.microsoft.com/office/drawing/2014/main" id="{1E02CF56-61F6-1640-AC1C-A06BAFDB7DEA}"/>
              </a:ext>
            </a:extLst>
          </p:cNvPr>
          <p:cNvSpPr/>
          <p:nvPr/>
        </p:nvSpPr>
        <p:spPr>
          <a:xfrm>
            <a:off x="1383619" y="1927294"/>
            <a:ext cx="1636741" cy="593521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Java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Rectangle 267">
            <a:extLst>
              <a:ext uri="{FF2B5EF4-FFF2-40B4-BE49-F238E27FC236}">
                <a16:creationId xmlns:a16="http://schemas.microsoft.com/office/drawing/2014/main" id="{19CC70BC-A755-ED47-97E5-9580E3EA3C62}"/>
              </a:ext>
            </a:extLst>
          </p:cNvPr>
          <p:cNvSpPr/>
          <p:nvPr/>
        </p:nvSpPr>
        <p:spPr>
          <a:xfrm>
            <a:off x="1383618" y="2520815"/>
            <a:ext cx="1636741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altLang="zh-CN" sz="1400" noProof="0" dirty="0">
                <a:solidFill>
                  <a:srgbClr val="363F49"/>
                </a:solidFill>
                <a:cs typeface="+mn-ea"/>
                <a:sym typeface="+mn-lt"/>
              </a:rPr>
              <a:t>C/C++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Rectangle 268">
            <a:extLst>
              <a:ext uri="{FF2B5EF4-FFF2-40B4-BE49-F238E27FC236}">
                <a16:creationId xmlns:a16="http://schemas.microsoft.com/office/drawing/2014/main" id="{42D6B6E0-50D7-7040-B5EC-5F5120893FA4}"/>
              </a:ext>
            </a:extLst>
          </p:cNvPr>
          <p:cNvSpPr/>
          <p:nvPr/>
        </p:nvSpPr>
        <p:spPr>
          <a:xfrm>
            <a:off x="1383619" y="3114337"/>
            <a:ext cx="1636741" cy="593521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JavaScript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" name="Rectangle 270">
            <a:extLst>
              <a:ext uri="{FF2B5EF4-FFF2-40B4-BE49-F238E27FC236}">
                <a16:creationId xmlns:a16="http://schemas.microsoft.com/office/drawing/2014/main" id="{754EEB12-DBA4-C64A-A8E5-650AF0D04CD8}"/>
              </a:ext>
            </a:extLst>
          </p:cNvPr>
          <p:cNvSpPr/>
          <p:nvPr/>
        </p:nvSpPr>
        <p:spPr>
          <a:xfrm>
            <a:off x="1383619" y="4301379"/>
            <a:ext cx="1636741" cy="593521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Objective-C/Swift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Rectangle 258">
            <a:extLst>
              <a:ext uri="{FF2B5EF4-FFF2-40B4-BE49-F238E27FC236}">
                <a16:creationId xmlns:a16="http://schemas.microsoft.com/office/drawing/2014/main" id="{16C03B17-3AEB-3844-907F-5F427C67B8A6}"/>
              </a:ext>
            </a:extLst>
          </p:cNvPr>
          <p:cNvSpPr/>
          <p:nvPr/>
        </p:nvSpPr>
        <p:spPr>
          <a:xfrm>
            <a:off x="5603101" y="1037396"/>
            <a:ext cx="1277753" cy="8898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solidFill>
                  <a:sysClr val="windowText" lastClr="000000"/>
                </a:solidFill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0" name="Text Placeholder 33">
            <a:extLst>
              <a:ext uri="{FF2B5EF4-FFF2-40B4-BE49-F238E27FC236}">
                <a16:creationId xmlns:a16="http://schemas.microsoft.com/office/drawing/2014/main" id="{78D757FF-5665-C442-9571-335391E61EB4}"/>
              </a:ext>
            </a:extLst>
          </p:cNvPr>
          <p:cNvSpPr txBox="1"/>
          <p:nvPr/>
        </p:nvSpPr>
        <p:spPr>
          <a:xfrm>
            <a:off x="5644435" y="1618515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Web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Server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71" name="任意多边形 19">
            <a:extLst>
              <a:ext uri="{FF2B5EF4-FFF2-40B4-BE49-F238E27FC236}">
                <a16:creationId xmlns:a16="http://schemas.microsoft.com/office/drawing/2014/main" id="{85B6B34C-1EE1-504C-A4FC-EE87B2048F0E}"/>
              </a:ext>
            </a:extLst>
          </p:cNvPr>
          <p:cNvSpPr/>
          <p:nvPr/>
        </p:nvSpPr>
        <p:spPr>
          <a:xfrm>
            <a:off x="6157402" y="1254302"/>
            <a:ext cx="169150" cy="185720"/>
          </a:xfrm>
          <a:custGeom>
            <a:avLst/>
            <a:gdLst/>
            <a:ahLst/>
            <a:cxnLst/>
            <a:rect l="l" t="t" r="r" b="b"/>
            <a:pathLst>
              <a:path w="228600" h="195943">
                <a:moveTo>
                  <a:pt x="97972" y="114300"/>
                </a:moveTo>
                <a:lnTo>
                  <a:pt x="130629" y="114300"/>
                </a:lnTo>
                <a:lnTo>
                  <a:pt x="130629" y="130628"/>
                </a:lnTo>
                <a:lnTo>
                  <a:pt x="97972" y="130628"/>
                </a:lnTo>
                <a:close/>
                <a:moveTo>
                  <a:pt x="0" y="114300"/>
                </a:moveTo>
                <a:lnTo>
                  <a:pt x="85725" y="114300"/>
                </a:lnTo>
                <a:lnTo>
                  <a:pt x="85725" y="134711"/>
                </a:lnTo>
                <a:cubicBezTo>
                  <a:pt x="85725" y="136922"/>
                  <a:pt x="86533" y="138835"/>
                  <a:pt x="88149" y="140451"/>
                </a:cubicBezTo>
                <a:cubicBezTo>
                  <a:pt x="89765" y="142067"/>
                  <a:pt x="91678" y="142875"/>
                  <a:pt x="93889" y="142875"/>
                </a:cubicBezTo>
                <a:lnTo>
                  <a:pt x="134711" y="142875"/>
                </a:lnTo>
                <a:cubicBezTo>
                  <a:pt x="136922" y="142875"/>
                  <a:pt x="138836" y="142067"/>
                  <a:pt x="140451" y="140451"/>
                </a:cubicBezTo>
                <a:cubicBezTo>
                  <a:pt x="142067" y="138835"/>
                  <a:pt x="142875" y="136922"/>
                  <a:pt x="142875" y="134711"/>
                </a:cubicBezTo>
                <a:lnTo>
                  <a:pt x="142875" y="114300"/>
                </a:lnTo>
                <a:lnTo>
                  <a:pt x="228600" y="114300"/>
                </a:lnTo>
                <a:lnTo>
                  <a:pt x="228600" y="175532"/>
                </a:lnTo>
                <a:cubicBezTo>
                  <a:pt x="228600" y="181145"/>
                  <a:pt x="226602" y="185950"/>
                  <a:pt x="222605" y="189947"/>
                </a:cubicBezTo>
                <a:cubicBezTo>
                  <a:pt x="218607" y="193944"/>
                  <a:pt x="213802" y="195943"/>
                  <a:pt x="208189" y="195943"/>
                </a:cubicBezTo>
                <a:lnTo>
                  <a:pt x="20411" y="195943"/>
                </a:lnTo>
                <a:cubicBezTo>
                  <a:pt x="14798" y="195943"/>
                  <a:pt x="9993" y="193944"/>
                  <a:pt x="5996" y="189947"/>
                </a:cubicBezTo>
                <a:cubicBezTo>
                  <a:pt x="1999" y="185950"/>
                  <a:pt x="0" y="181145"/>
                  <a:pt x="0" y="175532"/>
                </a:cubicBezTo>
                <a:close/>
                <a:moveTo>
                  <a:pt x="81643" y="16328"/>
                </a:moveTo>
                <a:lnTo>
                  <a:pt x="81643" y="32657"/>
                </a:lnTo>
                <a:lnTo>
                  <a:pt x="146957" y="32657"/>
                </a:lnTo>
                <a:lnTo>
                  <a:pt x="146957" y="16328"/>
                </a:lnTo>
                <a:close/>
                <a:moveTo>
                  <a:pt x="77561" y="0"/>
                </a:moveTo>
                <a:lnTo>
                  <a:pt x="151039" y="0"/>
                </a:lnTo>
                <a:cubicBezTo>
                  <a:pt x="154441" y="0"/>
                  <a:pt x="157333" y="1190"/>
                  <a:pt x="159714" y="3572"/>
                </a:cubicBezTo>
                <a:cubicBezTo>
                  <a:pt x="162095" y="5953"/>
                  <a:pt x="163286" y="8844"/>
                  <a:pt x="163286" y="12246"/>
                </a:cubicBezTo>
                <a:lnTo>
                  <a:pt x="163286" y="32657"/>
                </a:lnTo>
                <a:lnTo>
                  <a:pt x="208189" y="32657"/>
                </a:lnTo>
                <a:cubicBezTo>
                  <a:pt x="213802" y="32657"/>
                  <a:pt x="218607" y="34656"/>
                  <a:pt x="222605" y="38653"/>
                </a:cubicBezTo>
                <a:cubicBezTo>
                  <a:pt x="226602" y="42650"/>
                  <a:pt x="228600" y="47455"/>
                  <a:pt x="228600" y="53068"/>
                </a:cubicBezTo>
                <a:lnTo>
                  <a:pt x="228600" y="102053"/>
                </a:lnTo>
                <a:lnTo>
                  <a:pt x="0" y="102053"/>
                </a:lnTo>
                <a:lnTo>
                  <a:pt x="0" y="53068"/>
                </a:lnTo>
                <a:cubicBezTo>
                  <a:pt x="0" y="47455"/>
                  <a:pt x="1999" y="42650"/>
                  <a:pt x="5996" y="38653"/>
                </a:cubicBezTo>
                <a:cubicBezTo>
                  <a:pt x="9993" y="34656"/>
                  <a:pt x="14798" y="32657"/>
                  <a:pt x="20411" y="32657"/>
                </a:cubicBezTo>
                <a:lnTo>
                  <a:pt x="65314" y="32657"/>
                </a:lnTo>
                <a:lnTo>
                  <a:pt x="65314" y="12246"/>
                </a:lnTo>
                <a:cubicBezTo>
                  <a:pt x="65314" y="8844"/>
                  <a:pt x="66505" y="5953"/>
                  <a:pt x="68886" y="3572"/>
                </a:cubicBezTo>
                <a:cubicBezTo>
                  <a:pt x="71268" y="1190"/>
                  <a:pt x="74159" y="0"/>
                  <a:pt x="7756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2" name="Rectangle 254">
            <a:extLst>
              <a:ext uri="{FF2B5EF4-FFF2-40B4-BE49-F238E27FC236}">
                <a16:creationId xmlns:a16="http://schemas.microsoft.com/office/drawing/2014/main" id="{E68887F5-5917-DA41-857B-1C0640D31DE3}"/>
              </a:ext>
            </a:extLst>
          </p:cNvPr>
          <p:cNvSpPr/>
          <p:nvPr/>
        </p:nvSpPr>
        <p:spPr>
          <a:xfrm>
            <a:off x="4329455" y="1037396"/>
            <a:ext cx="1277753" cy="889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3" name="Text Placeholder 33">
            <a:extLst>
              <a:ext uri="{FF2B5EF4-FFF2-40B4-BE49-F238E27FC236}">
                <a16:creationId xmlns:a16="http://schemas.microsoft.com/office/drawing/2014/main" id="{93E1AA2F-B338-9241-BEB5-16E8B5FD5700}"/>
              </a:ext>
            </a:extLst>
          </p:cNvPr>
          <p:cNvSpPr txBox="1"/>
          <p:nvPr/>
        </p:nvSpPr>
        <p:spPr>
          <a:xfrm>
            <a:off x="4370790" y="1618515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Mobile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app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74" name="任意多边形 23">
            <a:extLst>
              <a:ext uri="{FF2B5EF4-FFF2-40B4-BE49-F238E27FC236}">
                <a16:creationId xmlns:a16="http://schemas.microsoft.com/office/drawing/2014/main" id="{9A909BFD-647D-B441-A24B-AA1FE4364F35}"/>
              </a:ext>
            </a:extLst>
          </p:cNvPr>
          <p:cNvSpPr/>
          <p:nvPr/>
        </p:nvSpPr>
        <p:spPr>
          <a:xfrm>
            <a:off x="4883756" y="1254283"/>
            <a:ext cx="169150" cy="185757"/>
          </a:xfrm>
          <a:custGeom>
            <a:avLst/>
            <a:gdLst/>
            <a:ahLst/>
            <a:cxnLst/>
            <a:rect l="l" t="t" r="r" b="b"/>
            <a:pathLst>
              <a:path w="228600" h="195982">
                <a:moveTo>
                  <a:pt x="114300" y="0"/>
                </a:moveTo>
                <a:cubicBezTo>
                  <a:pt x="135051" y="0"/>
                  <a:pt x="154186" y="3636"/>
                  <a:pt x="171705" y="10907"/>
                </a:cubicBezTo>
                <a:cubicBezTo>
                  <a:pt x="189224" y="18179"/>
                  <a:pt x="203087" y="28086"/>
                  <a:pt x="213292" y="40630"/>
                </a:cubicBezTo>
                <a:cubicBezTo>
                  <a:pt x="223497" y="53175"/>
                  <a:pt x="228600" y="66846"/>
                  <a:pt x="228600" y="81643"/>
                </a:cubicBezTo>
                <a:cubicBezTo>
                  <a:pt x="228600" y="96441"/>
                  <a:pt x="223497" y="110112"/>
                  <a:pt x="213292" y="122656"/>
                </a:cubicBezTo>
                <a:cubicBezTo>
                  <a:pt x="203087" y="135200"/>
                  <a:pt x="189224" y="145108"/>
                  <a:pt x="171705" y="152379"/>
                </a:cubicBezTo>
                <a:cubicBezTo>
                  <a:pt x="154186" y="159650"/>
                  <a:pt x="135051" y="163286"/>
                  <a:pt x="114300" y="163286"/>
                </a:cubicBezTo>
                <a:cubicBezTo>
                  <a:pt x="108347" y="163286"/>
                  <a:pt x="102181" y="162946"/>
                  <a:pt x="95803" y="162266"/>
                </a:cubicBezTo>
                <a:cubicBezTo>
                  <a:pt x="78964" y="177148"/>
                  <a:pt x="59404" y="187439"/>
                  <a:pt x="37122" y="193137"/>
                </a:cubicBezTo>
                <a:cubicBezTo>
                  <a:pt x="32955" y="194327"/>
                  <a:pt x="28107" y="195263"/>
                  <a:pt x="22579" y="195943"/>
                </a:cubicBezTo>
                <a:cubicBezTo>
                  <a:pt x="21134" y="196113"/>
                  <a:pt x="19837" y="195731"/>
                  <a:pt x="18689" y="194795"/>
                </a:cubicBezTo>
                <a:cubicBezTo>
                  <a:pt x="17541" y="193860"/>
                  <a:pt x="16796" y="192627"/>
                  <a:pt x="16456" y="191096"/>
                </a:cubicBezTo>
                <a:lnTo>
                  <a:pt x="16456" y="190968"/>
                </a:lnTo>
                <a:cubicBezTo>
                  <a:pt x="16201" y="190628"/>
                  <a:pt x="16180" y="190118"/>
                  <a:pt x="16392" y="189437"/>
                </a:cubicBezTo>
                <a:cubicBezTo>
                  <a:pt x="16605" y="188757"/>
                  <a:pt x="16690" y="188332"/>
                  <a:pt x="16648" y="188162"/>
                </a:cubicBezTo>
                <a:cubicBezTo>
                  <a:pt x="16605" y="187992"/>
                  <a:pt x="16796" y="187588"/>
                  <a:pt x="17222" y="186950"/>
                </a:cubicBezTo>
                <a:cubicBezTo>
                  <a:pt x="17647" y="186312"/>
                  <a:pt x="17902" y="185929"/>
                  <a:pt x="17987" y="185802"/>
                </a:cubicBezTo>
                <a:cubicBezTo>
                  <a:pt x="18072" y="185674"/>
                  <a:pt x="18370" y="185313"/>
                  <a:pt x="18880" y="184717"/>
                </a:cubicBezTo>
                <a:cubicBezTo>
                  <a:pt x="19390" y="184122"/>
                  <a:pt x="19730" y="183739"/>
                  <a:pt x="19901" y="183569"/>
                </a:cubicBezTo>
                <a:cubicBezTo>
                  <a:pt x="20496" y="182889"/>
                  <a:pt x="21814" y="181422"/>
                  <a:pt x="23855" y="179168"/>
                </a:cubicBezTo>
                <a:cubicBezTo>
                  <a:pt x="25896" y="176915"/>
                  <a:pt x="27363" y="175299"/>
                  <a:pt x="28256" y="174321"/>
                </a:cubicBezTo>
                <a:cubicBezTo>
                  <a:pt x="29149" y="173343"/>
                  <a:pt x="30467" y="171663"/>
                  <a:pt x="32211" y="169282"/>
                </a:cubicBezTo>
                <a:cubicBezTo>
                  <a:pt x="33954" y="166901"/>
                  <a:pt x="35336" y="164732"/>
                  <a:pt x="36357" y="162776"/>
                </a:cubicBezTo>
                <a:cubicBezTo>
                  <a:pt x="37377" y="160820"/>
                  <a:pt x="38525" y="158311"/>
                  <a:pt x="39801" y="155249"/>
                </a:cubicBezTo>
                <a:cubicBezTo>
                  <a:pt x="41077" y="152188"/>
                  <a:pt x="42182" y="148956"/>
                  <a:pt x="43118" y="145554"/>
                </a:cubicBezTo>
                <a:cubicBezTo>
                  <a:pt x="29766" y="137985"/>
                  <a:pt x="19241" y="128630"/>
                  <a:pt x="11545" y="117490"/>
                </a:cubicBezTo>
                <a:cubicBezTo>
                  <a:pt x="3848" y="106349"/>
                  <a:pt x="0" y="94400"/>
                  <a:pt x="0" y="81643"/>
                </a:cubicBezTo>
                <a:cubicBezTo>
                  <a:pt x="0" y="70587"/>
                  <a:pt x="3019" y="60021"/>
                  <a:pt x="9057" y="49943"/>
                </a:cubicBezTo>
                <a:cubicBezTo>
                  <a:pt x="15096" y="39865"/>
                  <a:pt x="23217" y="31169"/>
                  <a:pt x="33423" y="23855"/>
                </a:cubicBezTo>
                <a:cubicBezTo>
                  <a:pt x="43628" y="16542"/>
                  <a:pt x="55789" y="10737"/>
                  <a:pt x="69907" y="6443"/>
                </a:cubicBezTo>
                <a:cubicBezTo>
                  <a:pt x="84024" y="2148"/>
                  <a:pt x="98822" y="0"/>
                  <a:pt x="1143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5" name="Rectangle 262">
            <a:extLst>
              <a:ext uri="{FF2B5EF4-FFF2-40B4-BE49-F238E27FC236}">
                <a16:creationId xmlns:a16="http://schemas.microsoft.com/office/drawing/2014/main" id="{7D81022B-B513-2D4D-A203-D5AC72C4B1D8}"/>
              </a:ext>
            </a:extLst>
          </p:cNvPr>
          <p:cNvSpPr/>
          <p:nvPr/>
        </p:nvSpPr>
        <p:spPr>
          <a:xfrm>
            <a:off x="6880590" y="1037396"/>
            <a:ext cx="1277753" cy="889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6" name="Text Placeholder 33">
            <a:extLst>
              <a:ext uri="{FF2B5EF4-FFF2-40B4-BE49-F238E27FC236}">
                <a16:creationId xmlns:a16="http://schemas.microsoft.com/office/drawing/2014/main" id="{10FD6E22-4001-594B-AE74-FCE69F708080}"/>
              </a:ext>
            </a:extLst>
          </p:cNvPr>
          <p:cNvSpPr txBox="1"/>
          <p:nvPr/>
        </p:nvSpPr>
        <p:spPr>
          <a:xfrm>
            <a:off x="6921924" y="1618515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1200" b="1" noProof="0" dirty="0">
                <a:solidFill>
                  <a:prstClr val="white"/>
                </a:solidFill>
                <a:latin typeface="+mn-lt"/>
                <a:cs typeface="+mn-ea"/>
                <a:sym typeface="+mn-lt"/>
              </a:rPr>
              <a:t>Database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77" name="任意多边形 27">
            <a:extLst>
              <a:ext uri="{FF2B5EF4-FFF2-40B4-BE49-F238E27FC236}">
                <a16:creationId xmlns:a16="http://schemas.microsoft.com/office/drawing/2014/main" id="{DC2035E6-620C-F045-B17D-01BB1A773937}"/>
              </a:ext>
            </a:extLst>
          </p:cNvPr>
          <p:cNvSpPr/>
          <p:nvPr/>
        </p:nvSpPr>
        <p:spPr>
          <a:xfrm>
            <a:off x="7430785" y="1262041"/>
            <a:ext cx="177362" cy="170242"/>
          </a:xfrm>
          <a:custGeom>
            <a:avLst/>
            <a:gdLst/>
            <a:ahLst/>
            <a:cxnLst/>
            <a:rect l="l" t="t" r="r" b="b"/>
            <a:pathLst>
              <a:path w="239698" h="179614">
                <a:moveTo>
                  <a:pt x="89807" y="97971"/>
                </a:moveTo>
                <a:lnTo>
                  <a:pt x="228600" y="97971"/>
                </a:lnTo>
                <a:cubicBezTo>
                  <a:pt x="231491" y="97971"/>
                  <a:pt x="234064" y="98524"/>
                  <a:pt x="236317" y="99630"/>
                </a:cubicBezTo>
                <a:cubicBezTo>
                  <a:pt x="238571" y="100735"/>
                  <a:pt x="239698" y="102564"/>
                  <a:pt x="239698" y="105115"/>
                </a:cubicBezTo>
                <a:cubicBezTo>
                  <a:pt x="239698" y="107752"/>
                  <a:pt x="238380" y="110558"/>
                  <a:pt x="235743" y="113535"/>
                </a:cubicBezTo>
                <a:lnTo>
                  <a:pt x="192881" y="164051"/>
                </a:lnTo>
                <a:cubicBezTo>
                  <a:pt x="189224" y="168388"/>
                  <a:pt x="184100" y="172067"/>
                  <a:pt x="177509" y="175086"/>
                </a:cubicBezTo>
                <a:cubicBezTo>
                  <a:pt x="170918" y="178105"/>
                  <a:pt x="164816" y="179614"/>
                  <a:pt x="159203" y="179614"/>
                </a:cubicBezTo>
                <a:lnTo>
                  <a:pt x="20410" y="179614"/>
                </a:lnTo>
                <a:cubicBezTo>
                  <a:pt x="17519" y="179614"/>
                  <a:pt x="14946" y="179061"/>
                  <a:pt x="12693" y="177956"/>
                </a:cubicBezTo>
                <a:cubicBezTo>
                  <a:pt x="10439" y="176850"/>
                  <a:pt x="9312" y="175022"/>
                  <a:pt x="9312" y="172470"/>
                </a:cubicBezTo>
                <a:cubicBezTo>
                  <a:pt x="9312" y="169834"/>
                  <a:pt x="10630" y="167028"/>
                  <a:pt x="13267" y="164051"/>
                </a:cubicBezTo>
                <a:lnTo>
                  <a:pt x="56129" y="113535"/>
                </a:lnTo>
                <a:cubicBezTo>
                  <a:pt x="59786" y="109197"/>
                  <a:pt x="64910" y="105519"/>
                  <a:pt x="71501" y="102500"/>
                </a:cubicBezTo>
                <a:cubicBezTo>
                  <a:pt x="78092" y="99481"/>
                  <a:pt x="84194" y="97971"/>
                  <a:pt x="89807" y="97971"/>
                </a:cubicBezTo>
                <a:close/>
                <a:moveTo>
                  <a:pt x="28575" y="0"/>
                </a:moveTo>
                <a:lnTo>
                  <a:pt x="69396" y="0"/>
                </a:lnTo>
                <a:cubicBezTo>
                  <a:pt x="77220" y="0"/>
                  <a:pt x="83939" y="2806"/>
                  <a:pt x="89552" y="8419"/>
                </a:cubicBezTo>
                <a:cubicBezTo>
                  <a:pt x="95165" y="14032"/>
                  <a:pt x="97971" y="20751"/>
                  <a:pt x="97971" y="28575"/>
                </a:cubicBezTo>
                <a:lnTo>
                  <a:pt x="97971" y="32657"/>
                </a:lnTo>
                <a:lnTo>
                  <a:pt x="167367" y="32657"/>
                </a:lnTo>
                <a:cubicBezTo>
                  <a:pt x="175192" y="32657"/>
                  <a:pt x="181910" y="35464"/>
                  <a:pt x="187523" y="41077"/>
                </a:cubicBezTo>
                <a:cubicBezTo>
                  <a:pt x="193136" y="46689"/>
                  <a:pt x="195942" y="53408"/>
                  <a:pt x="195942" y="61232"/>
                </a:cubicBezTo>
                <a:lnTo>
                  <a:pt x="195942" y="81643"/>
                </a:lnTo>
                <a:lnTo>
                  <a:pt x="89807" y="81643"/>
                </a:lnTo>
                <a:cubicBezTo>
                  <a:pt x="81813" y="81643"/>
                  <a:pt x="73436" y="83663"/>
                  <a:pt x="64676" y="87702"/>
                </a:cubicBezTo>
                <a:cubicBezTo>
                  <a:pt x="55916" y="91742"/>
                  <a:pt x="48943" y="96823"/>
                  <a:pt x="43755" y="102946"/>
                </a:cubicBezTo>
                <a:lnTo>
                  <a:pt x="765" y="153463"/>
                </a:lnTo>
                <a:lnTo>
                  <a:pt x="127" y="154228"/>
                </a:lnTo>
                <a:cubicBezTo>
                  <a:pt x="127" y="153888"/>
                  <a:pt x="106" y="153357"/>
                  <a:pt x="63" y="152634"/>
                </a:cubicBezTo>
                <a:cubicBezTo>
                  <a:pt x="21" y="151911"/>
                  <a:pt x="0" y="151379"/>
                  <a:pt x="0" y="151039"/>
                </a:cubicBezTo>
                <a:lnTo>
                  <a:pt x="0" y="28575"/>
                </a:lnTo>
                <a:cubicBezTo>
                  <a:pt x="0" y="20751"/>
                  <a:pt x="2806" y="14032"/>
                  <a:pt x="8419" y="8419"/>
                </a:cubicBezTo>
                <a:cubicBezTo>
                  <a:pt x="14032" y="2806"/>
                  <a:pt x="20751" y="0"/>
                  <a:pt x="285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8" name="Rectangle 250">
            <a:extLst>
              <a:ext uri="{FF2B5EF4-FFF2-40B4-BE49-F238E27FC236}">
                <a16:creationId xmlns:a16="http://schemas.microsoft.com/office/drawing/2014/main" id="{6496BEFC-1FA5-FD44-B8BD-72E5DE8099FC}"/>
              </a:ext>
            </a:extLst>
          </p:cNvPr>
          <p:cNvSpPr/>
          <p:nvPr/>
        </p:nvSpPr>
        <p:spPr>
          <a:xfrm>
            <a:off x="3044022" y="1037396"/>
            <a:ext cx="1277753" cy="8898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9" name="Text Placeholder 33">
            <a:extLst>
              <a:ext uri="{FF2B5EF4-FFF2-40B4-BE49-F238E27FC236}">
                <a16:creationId xmlns:a16="http://schemas.microsoft.com/office/drawing/2014/main" id="{DC11DC1A-16FD-F44D-BC8E-98D1F71DAB94}"/>
              </a:ext>
            </a:extLst>
          </p:cNvPr>
          <p:cNvSpPr txBox="1"/>
          <p:nvPr/>
        </p:nvSpPr>
        <p:spPr>
          <a:xfrm>
            <a:off x="3085356" y="1618515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Web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80" name="任意多边形 35">
            <a:extLst>
              <a:ext uri="{FF2B5EF4-FFF2-40B4-BE49-F238E27FC236}">
                <a16:creationId xmlns:a16="http://schemas.microsoft.com/office/drawing/2014/main" id="{06E8A2DB-D9AB-EB49-BEFE-1438E8FDFFCA}"/>
              </a:ext>
            </a:extLst>
          </p:cNvPr>
          <p:cNvSpPr/>
          <p:nvPr/>
        </p:nvSpPr>
        <p:spPr>
          <a:xfrm>
            <a:off x="4857173" y="2098826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1" name="任意多边形 37">
            <a:extLst>
              <a:ext uri="{FF2B5EF4-FFF2-40B4-BE49-F238E27FC236}">
                <a16:creationId xmlns:a16="http://schemas.microsoft.com/office/drawing/2014/main" id="{66A27B66-5696-284B-9376-D3E62C27E210}"/>
              </a:ext>
            </a:extLst>
          </p:cNvPr>
          <p:cNvSpPr/>
          <p:nvPr/>
        </p:nvSpPr>
        <p:spPr>
          <a:xfrm>
            <a:off x="4857173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2" name="Rectangle 262">
            <a:extLst>
              <a:ext uri="{FF2B5EF4-FFF2-40B4-BE49-F238E27FC236}">
                <a16:creationId xmlns:a16="http://schemas.microsoft.com/office/drawing/2014/main" id="{932271B1-0584-8441-8B07-81FF051F6AAF}"/>
              </a:ext>
            </a:extLst>
          </p:cNvPr>
          <p:cNvSpPr/>
          <p:nvPr/>
        </p:nvSpPr>
        <p:spPr>
          <a:xfrm>
            <a:off x="8153971" y="1041401"/>
            <a:ext cx="1277753" cy="889898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3" name="Text Placeholder 33">
            <a:extLst>
              <a:ext uri="{FF2B5EF4-FFF2-40B4-BE49-F238E27FC236}">
                <a16:creationId xmlns:a16="http://schemas.microsoft.com/office/drawing/2014/main" id="{BD3F9066-E94F-E143-A4D6-2711AC0C9B46}"/>
              </a:ext>
            </a:extLst>
          </p:cNvPr>
          <p:cNvSpPr txBox="1"/>
          <p:nvPr/>
        </p:nvSpPr>
        <p:spPr>
          <a:xfrm>
            <a:off x="8195305" y="1622521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Deep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Learning</a:t>
            </a:r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84" name="Rectangle 262">
            <a:extLst>
              <a:ext uri="{FF2B5EF4-FFF2-40B4-BE49-F238E27FC236}">
                <a16:creationId xmlns:a16="http://schemas.microsoft.com/office/drawing/2014/main" id="{A6066B7A-0262-B645-AC98-A782AB9F4DBB}"/>
              </a:ext>
            </a:extLst>
          </p:cNvPr>
          <p:cNvSpPr/>
          <p:nvPr/>
        </p:nvSpPr>
        <p:spPr>
          <a:xfrm>
            <a:off x="9414049" y="1037396"/>
            <a:ext cx="1277753" cy="889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5" name="Text Placeholder 33">
            <a:extLst>
              <a:ext uri="{FF2B5EF4-FFF2-40B4-BE49-F238E27FC236}">
                <a16:creationId xmlns:a16="http://schemas.microsoft.com/office/drawing/2014/main" id="{E929F0CF-5FD5-4A4B-A41D-07D043C64170}"/>
              </a:ext>
            </a:extLst>
          </p:cNvPr>
          <p:cNvSpPr txBox="1"/>
          <p:nvPr/>
        </p:nvSpPr>
        <p:spPr>
          <a:xfrm>
            <a:off x="9460526" y="1618514"/>
            <a:ext cx="1195082" cy="29406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buNone/>
              <a:defRPr/>
            </a:pPr>
            <a:r>
              <a:rPr lang="en-US" altLang="zh-CN" sz="1200" b="1" dirty="0">
                <a:solidFill>
                  <a:prstClr val="white"/>
                </a:solidFill>
                <a:latin typeface="+mn-lt"/>
                <a:cs typeface="+mn-ea"/>
                <a:sym typeface="+mn-lt"/>
              </a:rPr>
              <a:t>Crawler</a:t>
            </a:r>
          </a:p>
        </p:txBody>
      </p:sp>
      <p:pic>
        <p:nvPicPr>
          <p:cNvPr id="86" name="图片 85">
            <a:extLst>
              <a:ext uri="{FF2B5EF4-FFF2-40B4-BE49-F238E27FC236}">
                <a16:creationId xmlns:a16="http://schemas.microsoft.com/office/drawing/2014/main" id="{DAEDED58-90CB-3B47-AD72-3FD3C5CC02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934" y="1253660"/>
            <a:ext cx="217924" cy="187003"/>
          </a:xfrm>
          <a:prstGeom prst="rect">
            <a:avLst/>
          </a:prstGeom>
        </p:spPr>
      </p:pic>
      <p:sp>
        <p:nvSpPr>
          <p:cNvPr id="87" name="任意多边形 32">
            <a:extLst>
              <a:ext uri="{FF2B5EF4-FFF2-40B4-BE49-F238E27FC236}">
                <a16:creationId xmlns:a16="http://schemas.microsoft.com/office/drawing/2014/main" id="{A6F87389-ED93-FC4C-8369-E5B9557A9367}"/>
              </a:ext>
            </a:extLst>
          </p:cNvPr>
          <p:cNvSpPr/>
          <p:nvPr/>
        </p:nvSpPr>
        <p:spPr>
          <a:xfrm>
            <a:off x="8703624" y="1219903"/>
            <a:ext cx="215252" cy="254518"/>
          </a:xfrm>
          <a:custGeom>
            <a:avLst/>
            <a:gdLst/>
            <a:ahLst/>
            <a:cxnLst/>
            <a:rect l="l" t="t" r="r" b="b"/>
            <a:pathLst>
              <a:path w="212271" h="195943">
                <a:moveTo>
                  <a:pt x="163285" y="48986"/>
                </a:moveTo>
                <a:cubicBezTo>
                  <a:pt x="163285" y="66760"/>
                  <a:pt x="160139" y="82536"/>
                  <a:pt x="153845" y="96313"/>
                </a:cubicBezTo>
                <a:cubicBezTo>
                  <a:pt x="165837" y="93847"/>
                  <a:pt x="175851" y="89042"/>
                  <a:pt x="183887" y="81898"/>
                </a:cubicBezTo>
                <a:cubicBezTo>
                  <a:pt x="191924" y="74754"/>
                  <a:pt x="195942" y="67865"/>
                  <a:pt x="195942" y="61232"/>
                </a:cubicBezTo>
                <a:lnTo>
                  <a:pt x="195942" y="48986"/>
                </a:lnTo>
                <a:close/>
                <a:moveTo>
                  <a:pt x="16328" y="48986"/>
                </a:moveTo>
                <a:lnTo>
                  <a:pt x="16328" y="61232"/>
                </a:lnTo>
                <a:cubicBezTo>
                  <a:pt x="16328" y="67865"/>
                  <a:pt x="20346" y="74754"/>
                  <a:pt x="28383" y="81898"/>
                </a:cubicBezTo>
                <a:cubicBezTo>
                  <a:pt x="36420" y="89042"/>
                  <a:pt x="46434" y="93847"/>
                  <a:pt x="58425" y="96313"/>
                </a:cubicBezTo>
                <a:cubicBezTo>
                  <a:pt x="52132" y="82536"/>
                  <a:pt x="48985" y="66760"/>
                  <a:pt x="48985" y="48986"/>
                </a:cubicBezTo>
                <a:close/>
                <a:moveTo>
                  <a:pt x="69396" y="0"/>
                </a:moveTo>
                <a:lnTo>
                  <a:pt x="142875" y="0"/>
                </a:lnTo>
                <a:cubicBezTo>
                  <a:pt x="148487" y="0"/>
                  <a:pt x="153292" y="1998"/>
                  <a:pt x="157290" y="5995"/>
                </a:cubicBezTo>
                <a:cubicBezTo>
                  <a:pt x="161287" y="9993"/>
                  <a:pt x="163285" y="14798"/>
                  <a:pt x="163285" y="20411"/>
                </a:cubicBezTo>
                <a:lnTo>
                  <a:pt x="163285" y="32657"/>
                </a:lnTo>
                <a:lnTo>
                  <a:pt x="200025" y="32657"/>
                </a:lnTo>
                <a:cubicBezTo>
                  <a:pt x="203426" y="32657"/>
                  <a:pt x="206318" y="33848"/>
                  <a:pt x="208699" y="36229"/>
                </a:cubicBezTo>
                <a:cubicBezTo>
                  <a:pt x="211080" y="38610"/>
                  <a:pt x="212271" y="41502"/>
                  <a:pt x="212271" y="44903"/>
                </a:cubicBezTo>
                <a:lnTo>
                  <a:pt x="212271" y="61232"/>
                </a:lnTo>
                <a:cubicBezTo>
                  <a:pt x="212271" y="67270"/>
                  <a:pt x="210506" y="73351"/>
                  <a:pt x="206977" y="79474"/>
                </a:cubicBezTo>
                <a:cubicBezTo>
                  <a:pt x="203448" y="85597"/>
                  <a:pt x="198685" y="91125"/>
                  <a:pt x="192689" y="96058"/>
                </a:cubicBezTo>
                <a:cubicBezTo>
                  <a:pt x="186694" y="100990"/>
                  <a:pt x="179337" y="105136"/>
                  <a:pt x="170620" y="108496"/>
                </a:cubicBezTo>
                <a:cubicBezTo>
                  <a:pt x="161903" y="111855"/>
                  <a:pt x="152740" y="113747"/>
                  <a:pt x="143130" y="114172"/>
                </a:cubicBezTo>
                <a:cubicBezTo>
                  <a:pt x="139558" y="118765"/>
                  <a:pt x="135518" y="122804"/>
                  <a:pt x="131011" y="126291"/>
                </a:cubicBezTo>
                <a:cubicBezTo>
                  <a:pt x="127779" y="129183"/>
                  <a:pt x="125547" y="132266"/>
                  <a:pt x="124314" y="135540"/>
                </a:cubicBezTo>
                <a:cubicBezTo>
                  <a:pt x="123080" y="138814"/>
                  <a:pt x="122464" y="142620"/>
                  <a:pt x="122464" y="146957"/>
                </a:cubicBezTo>
                <a:cubicBezTo>
                  <a:pt x="122464" y="151549"/>
                  <a:pt x="123761" y="155419"/>
                  <a:pt x="126355" y="158566"/>
                </a:cubicBezTo>
                <a:cubicBezTo>
                  <a:pt x="128948" y="161712"/>
                  <a:pt x="133094" y="163286"/>
                  <a:pt x="138792" y="163286"/>
                </a:cubicBezTo>
                <a:cubicBezTo>
                  <a:pt x="145171" y="163286"/>
                  <a:pt x="150847" y="165220"/>
                  <a:pt x="155823" y="169090"/>
                </a:cubicBezTo>
                <a:cubicBezTo>
                  <a:pt x="160798" y="172959"/>
                  <a:pt x="163285" y="177828"/>
                  <a:pt x="163285" y="183696"/>
                </a:cubicBezTo>
                <a:lnTo>
                  <a:pt x="163285" y="191861"/>
                </a:lnTo>
                <a:cubicBezTo>
                  <a:pt x="163285" y="193051"/>
                  <a:pt x="162903" y="194029"/>
                  <a:pt x="162137" y="194795"/>
                </a:cubicBezTo>
                <a:cubicBezTo>
                  <a:pt x="161372" y="195560"/>
                  <a:pt x="160394" y="195943"/>
                  <a:pt x="159203" y="195943"/>
                </a:cubicBezTo>
                <a:lnTo>
                  <a:pt x="53067" y="195943"/>
                </a:lnTo>
                <a:cubicBezTo>
                  <a:pt x="51877" y="195943"/>
                  <a:pt x="50899" y="195560"/>
                  <a:pt x="50133" y="194795"/>
                </a:cubicBezTo>
                <a:cubicBezTo>
                  <a:pt x="49368" y="194029"/>
                  <a:pt x="48985" y="193051"/>
                  <a:pt x="48985" y="191861"/>
                </a:cubicBezTo>
                <a:lnTo>
                  <a:pt x="48985" y="183696"/>
                </a:lnTo>
                <a:cubicBezTo>
                  <a:pt x="48985" y="177828"/>
                  <a:pt x="51473" y="172959"/>
                  <a:pt x="56448" y="169090"/>
                </a:cubicBezTo>
                <a:cubicBezTo>
                  <a:pt x="61423" y="165220"/>
                  <a:pt x="67100" y="163286"/>
                  <a:pt x="73478" y="163286"/>
                </a:cubicBezTo>
                <a:cubicBezTo>
                  <a:pt x="79176" y="163286"/>
                  <a:pt x="83322" y="161712"/>
                  <a:pt x="85916" y="158566"/>
                </a:cubicBezTo>
                <a:cubicBezTo>
                  <a:pt x="88510" y="155419"/>
                  <a:pt x="89807" y="151549"/>
                  <a:pt x="89807" y="146957"/>
                </a:cubicBezTo>
                <a:cubicBezTo>
                  <a:pt x="89807" y="142620"/>
                  <a:pt x="89190" y="138814"/>
                  <a:pt x="87957" y="135540"/>
                </a:cubicBezTo>
                <a:cubicBezTo>
                  <a:pt x="86724" y="132266"/>
                  <a:pt x="84491" y="129183"/>
                  <a:pt x="81260" y="126291"/>
                </a:cubicBezTo>
                <a:cubicBezTo>
                  <a:pt x="76752" y="122804"/>
                  <a:pt x="72713" y="118765"/>
                  <a:pt x="69141" y="114172"/>
                </a:cubicBezTo>
                <a:cubicBezTo>
                  <a:pt x="59531" y="113747"/>
                  <a:pt x="50367" y="111855"/>
                  <a:pt x="41650" y="108496"/>
                </a:cubicBezTo>
                <a:cubicBezTo>
                  <a:pt x="32933" y="105136"/>
                  <a:pt x="25577" y="100990"/>
                  <a:pt x="19581" y="96058"/>
                </a:cubicBezTo>
                <a:cubicBezTo>
                  <a:pt x="13585" y="91125"/>
                  <a:pt x="8823" y="85597"/>
                  <a:pt x="5294" y="79474"/>
                </a:cubicBezTo>
                <a:cubicBezTo>
                  <a:pt x="1764" y="73351"/>
                  <a:pt x="0" y="67270"/>
                  <a:pt x="0" y="61232"/>
                </a:cubicBezTo>
                <a:lnTo>
                  <a:pt x="0" y="44903"/>
                </a:lnTo>
                <a:cubicBezTo>
                  <a:pt x="0" y="41502"/>
                  <a:pt x="1190" y="38610"/>
                  <a:pt x="3571" y="36229"/>
                </a:cubicBezTo>
                <a:cubicBezTo>
                  <a:pt x="5953" y="33848"/>
                  <a:pt x="8844" y="32657"/>
                  <a:pt x="12246" y="32657"/>
                </a:cubicBezTo>
                <a:lnTo>
                  <a:pt x="48985" y="32657"/>
                </a:lnTo>
                <a:lnTo>
                  <a:pt x="48985" y="20411"/>
                </a:lnTo>
                <a:cubicBezTo>
                  <a:pt x="48985" y="14798"/>
                  <a:pt x="50984" y="9993"/>
                  <a:pt x="54981" y="5995"/>
                </a:cubicBezTo>
                <a:cubicBezTo>
                  <a:pt x="58978" y="1998"/>
                  <a:pt x="63783" y="0"/>
                  <a:pt x="6939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88" name="图片 87">
            <a:extLst>
              <a:ext uri="{FF2B5EF4-FFF2-40B4-BE49-F238E27FC236}">
                <a16:creationId xmlns:a16="http://schemas.microsoft.com/office/drawing/2014/main" id="{E2B4D6F2-EB3B-B849-80D0-FED91EC513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348" y="1253660"/>
            <a:ext cx="161971" cy="187003"/>
          </a:xfrm>
          <a:prstGeom prst="rect">
            <a:avLst/>
          </a:prstGeom>
        </p:spPr>
      </p:pic>
      <p:sp>
        <p:nvSpPr>
          <p:cNvPr id="89" name="任意多边形 35">
            <a:extLst>
              <a:ext uri="{FF2B5EF4-FFF2-40B4-BE49-F238E27FC236}">
                <a16:creationId xmlns:a16="http://schemas.microsoft.com/office/drawing/2014/main" id="{BACB03F6-6118-7347-BDEC-14E863E13CF2}"/>
              </a:ext>
            </a:extLst>
          </p:cNvPr>
          <p:cNvSpPr/>
          <p:nvPr/>
        </p:nvSpPr>
        <p:spPr>
          <a:xfrm>
            <a:off x="6130647" y="2098826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0" name="任意多边形 36">
            <a:extLst>
              <a:ext uri="{FF2B5EF4-FFF2-40B4-BE49-F238E27FC236}">
                <a16:creationId xmlns:a16="http://schemas.microsoft.com/office/drawing/2014/main" id="{A1AAE2E3-9E17-E14B-9CFB-0D350632EFA7}"/>
              </a:ext>
            </a:extLst>
          </p:cNvPr>
          <p:cNvSpPr/>
          <p:nvPr/>
        </p:nvSpPr>
        <p:spPr>
          <a:xfrm>
            <a:off x="6130647" y="269397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1" name="任意多边形 37">
            <a:extLst>
              <a:ext uri="{FF2B5EF4-FFF2-40B4-BE49-F238E27FC236}">
                <a16:creationId xmlns:a16="http://schemas.microsoft.com/office/drawing/2014/main" id="{DDBDC663-1685-1A45-AC0C-4B927D40F45B}"/>
              </a:ext>
            </a:extLst>
          </p:cNvPr>
          <p:cNvSpPr/>
          <p:nvPr/>
        </p:nvSpPr>
        <p:spPr>
          <a:xfrm>
            <a:off x="6130647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2" name="任意多边形 38">
            <a:extLst>
              <a:ext uri="{FF2B5EF4-FFF2-40B4-BE49-F238E27FC236}">
                <a16:creationId xmlns:a16="http://schemas.microsoft.com/office/drawing/2014/main" id="{FB1DF694-4675-2C46-A669-36C614E2FA14}"/>
              </a:ext>
            </a:extLst>
          </p:cNvPr>
          <p:cNvSpPr/>
          <p:nvPr/>
        </p:nvSpPr>
        <p:spPr>
          <a:xfrm>
            <a:off x="8677595" y="2098826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3" name="任意多边形 39">
            <a:extLst>
              <a:ext uri="{FF2B5EF4-FFF2-40B4-BE49-F238E27FC236}">
                <a16:creationId xmlns:a16="http://schemas.microsoft.com/office/drawing/2014/main" id="{033A1528-EF4A-B545-99B8-65E8CA4B3D57}"/>
              </a:ext>
            </a:extLst>
          </p:cNvPr>
          <p:cNvSpPr/>
          <p:nvPr/>
        </p:nvSpPr>
        <p:spPr>
          <a:xfrm>
            <a:off x="8677595" y="269397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4" name="任意多边形 40">
            <a:extLst>
              <a:ext uri="{FF2B5EF4-FFF2-40B4-BE49-F238E27FC236}">
                <a16:creationId xmlns:a16="http://schemas.microsoft.com/office/drawing/2014/main" id="{92A2E4CB-B21E-7F4D-A5C6-92C022FD7B15}"/>
              </a:ext>
            </a:extLst>
          </p:cNvPr>
          <p:cNvSpPr/>
          <p:nvPr/>
        </p:nvSpPr>
        <p:spPr>
          <a:xfrm>
            <a:off x="8677595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" name="任意多边形 40">
            <a:extLst>
              <a:ext uri="{FF2B5EF4-FFF2-40B4-BE49-F238E27FC236}">
                <a16:creationId xmlns:a16="http://schemas.microsoft.com/office/drawing/2014/main" id="{50E2EDA6-BFF3-1144-A5AC-C96298DC0257}"/>
              </a:ext>
            </a:extLst>
          </p:cNvPr>
          <p:cNvSpPr/>
          <p:nvPr/>
        </p:nvSpPr>
        <p:spPr>
          <a:xfrm>
            <a:off x="9951071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6" name="Rectangle 247">
            <a:extLst>
              <a:ext uri="{FF2B5EF4-FFF2-40B4-BE49-F238E27FC236}">
                <a16:creationId xmlns:a16="http://schemas.microsoft.com/office/drawing/2014/main" id="{CD1A32C8-04B6-7A48-A0BB-3E8E7B0572EA}"/>
              </a:ext>
            </a:extLst>
          </p:cNvPr>
          <p:cNvSpPr/>
          <p:nvPr/>
        </p:nvSpPr>
        <p:spPr>
          <a:xfrm>
            <a:off x="3016318" y="4903405"/>
            <a:ext cx="7792063" cy="593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7" name="Rectangle 269">
            <a:extLst>
              <a:ext uri="{FF2B5EF4-FFF2-40B4-BE49-F238E27FC236}">
                <a16:creationId xmlns:a16="http://schemas.microsoft.com/office/drawing/2014/main" id="{11533094-2AFD-C74A-B42A-08A98EFBB256}"/>
              </a:ext>
            </a:extLst>
          </p:cNvPr>
          <p:cNvSpPr/>
          <p:nvPr/>
        </p:nvSpPr>
        <p:spPr>
          <a:xfrm>
            <a:off x="1379577" y="4903405"/>
            <a:ext cx="1636741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PHP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任意多边形 34">
            <a:extLst>
              <a:ext uri="{FF2B5EF4-FFF2-40B4-BE49-F238E27FC236}">
                <a16:creationId xmlns:a16="http://schemas.microsoft.com/office/drawing/2014/main" id="{4BF83788-51A9-4C43-9176-5769FD66D70E}"/>
              </a:ext>
            </a:extLst>
          </p:cNvPr>
          <p:cNvSpPr/>
          <p:nvPr/>
        </p:nvSpPr>
        <p:spPr>
          <a:xfrm>
            <a:off x="3583699" y="3289115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9" name="任意多边形 36">
            <a:extLst>
              <a:ext uri="{FF2B5EF4-FFF2-40B4-BE49-F238E27FC236}">
                <a16:creationId xmlns:a16="http://schemas.microsoft.com/office/drawing/2014/main" id="{39F499FC-BB8B-304C-9023-E78B222995F7}"/>
              </a:ext>
            </a:extLst>
          </p:cNvPr>
          <p:cNvSpPr/>
          <p:nvPr/>
        </p:nvSpPr>
        <p:spPr>
          <a:xfrm>
            <a:off x="4857173" y="4479404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1" name="任意多边形 36">
            <a:extLst>
              <a:ext uri="{FF2B5EF4-FFF2-40B4-BE49-F238E27FC236}">
                <a16:creationId xmlns:a16="http://schemas.microsoft.com/office/drawing/2014/main" id="{D32375B0-B317-7F4C-8A8E-0CA7A7AE1828}"/>
              </a:ext>
            </a:extLst>
          </p:cNvPr>
          <p:cNvSpPr/>
          <p:nvPr/>
        </p:nvSpPr>
        <p:spPr>
          <a:xfrm>
            <a:off x="6130647" y="4479404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2" name="任意多边形 37">
            <a:extLst>
              <a:ext uri="{FF2B5EF4-FFF2-40B4-BE49-F238E27FC236}">
                <a16:creationId xmlns:a16="http://schemas.microsoft.com/office/drawing/2014/main" id="{3BD1DE20-1825-564D-AF17-C73964B4C442}"/>
              </a:ext>
            </a:extLst>
          </p:cNvPr>
          <p:cNvSpPr/>
          <p:nvPr/>
        </p:nvSpPr>
        <p:spPr>
          <a:xfrm>
            <a:off x="6130647" y="5074548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5" name="Rectangle 246">
            <a:extLst>
              <a:ext uri="{FF2B5EF4-FFF2-40B4-BE49-F238E27FC236}">
                <a16:creationId xmlns:a16="http://schemas.microsoft.com/office/drawing/2014/main" id="{8613C1AA-520E-FF4D-B1AD-2FC0BE0FD05C}"/>
              </a:ext>
            </a:extLst>
          </p:cNvPr>
          <p:cNvSpPr/>
          <p:nvPr/>
        </p:nvSpPr>
        <p:spPr>
          <a:xfrm>
            <a:off x="3016319" y="5509474"/>
            <a:ext cx="7792063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6" name="Rectangle 268">
            <a:extLst>
              <a:ext uri="{FF2B5EF4-FFF2-40B4-BE49-F238E27FC236}">
                <a16:creationId xmlns:a16="http://schemas.microsoft.com/office/drawing/2014/main" id="{2A0C8821-67AB-BB40-8120-2ED403501D21}"/>
              </a:ext>
            </a:extLst>
          </p:cNvPr>
          <p:cNvSpPr/>
          <p:nvPr/>
        </p:nvSpPr>
        <p:spPr>
          <a:xfrm>
            <a:off x="1379578" y="5509474"/>
            <a:ext cx="1636741" cy="593521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Go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0" name="Rectangle 247">
            <a:extLst>
              <a:ext uri="{FF2B5EF4-FFF2-40B4-BE49-F238E27FC236}">
                <a16:creationId xmlns:a16="http://schemas.microsoft.com/office/drawing/2014/main" id="{E4577B64-129F-A54B-BF6B-466A901D5ABD}"/>
              </a:ext>
            </a:extLst>
          </p:cNvPr>
          <p:cNvSpPr/>
          <p:nvPr/>
        </p:nvSpPr>
        <p:spPr>
          <a:xfrm>
            <a:off x="3016318" y="6098952"/>
            <a:ext cx="7792063" cy="593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Rectangle 269">
            <a:extLst>
              <a:ext uri="{FF2B5EF4-FFF2-40B4-BE49-F238E27FC236}">
                <a16:creationId xmlns:a16="http://schemas.microsoft.com/office/drawing/2014/main" id="{4FDBA79C-98E3-2E44-8826-CA0271606E58}"/>
              </a:ext>
            </a:extLst>
          </p:cNvPr>
          <p:cNvSpPr/>
          <p:nvPr/>
        </p:nvSpPr>
        <p:spPr>
          <a:xfrm>
            <a:off x="1379577" y="6098952"/>
            <a:ext cx="1636741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1400" dirty="0">
                <a:solidFill>
                  <a:srgbClr val="363F49"/>
                </a:solidFill>
                <a:cs typeface="+mn-ea"/>
                <a:sym typeface="+mn-lt"/>
              </a:rPr>
              <a:t>SQL</a:t>
            </a:r>
          </a:p>
        </p:txBody>
      </p:sp>
      <p:sp>
        <p:nvSpPr>
          <p:cNvPr id="113" name="任意多边形 40">
            <a:extLst>
              <a:ext uri="{FF2B5EF4-FFF2-40B4-BE49-F238E27FC236}">
                <a16:creationId xmlns:a16="http://schemas.microsoft.com/office/drawing/2014/main" id="{0081B18F-3016-FB4D-81B4-3144CD2D955F}"/>
              </a:ext>
            </a:extLst>
          </p:cNvPr>
          <p:cNvSpPr/>
          <p:nvPr/>
        </p:nvSpPr>
        <p:spPr>
          <a:xfrm>
            <a:off x="7395724" y="6237948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5" name="任意多边形 40">
            <a:extLst>
              <a:ext uri="{FF2B5EF4-FFF2-40B4-BE49-F238E27FC236}">
                <a16:creationId xmlns:a16="http://schemas.microsoft.com/office/drawing/2014/main" id="{A2BCF594-48ED-4341-97E4-EAB3FCD65017}"/>
              </a:ext>
            </a:extLst>
          </p:cNvPr>
          <p:cNvSpPr/>
          <p:nvPr/>
        </p:nvSpPr>
        <p:spPr>
          <a:xfrm>
            <a:off x="6120805" y="5684252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EC4069B-7F06-B34B-A30D-6AFD72C2EC52}"/>
              </a:ext>
            </a:extLst>
          </p:cNvPr>
          <p:cNvSpPr/>
          <p:nvPr/>
        </p:nvSpPr>
        <p:spPr>
          <a:xfrm>
            <a:off x="1379577" y="1927294"/>
            <a:ext cx="9428803" cy="4765179"/>
          </a:xfrm>
          <a:prstGeom prst="rect">
            <a:avLst/>
          </a:prstGeom>
          <a:solidFill>
            <a:schemeClr val="bg1">
              <a:lumMod val="85000"/>
              <a:alpha val="84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7" name="Rectangle 247">
            <a:extLst>
              <a:ext uri="{FF2B5EF4-FFF2-40B4-BE49-F238E27FC236}">
                <a16:creationId xmlns:a16="http://schemas.microsoft.com/office/drawing/2014/main" id="{C4A1AB5E-EDFD-524C-AF95-1C13E6C0F3E4}"/>
              </a:ext>
            </a:extLst>
          </p:cNvPr>
          <p:cNvSpPr/>
          <p:nvPr/>
        </p:nvSpPr>
        <p:spPr>
          <a:xfrm>
            <a:off x="3020359" y="3707858"/>
            <a:ext cx="7792063" cy="593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Rectangle 269">
            <a:extLst>
              <a:ext uri="{FF2B5EF4-FFF2-40B4-BE49-F238E27FC236}">
                <a16:creationId xmlns:a16="http://schemas.microsoft.com/office/drawing/2014/main" id="{98A28712-1869-104F-B181-3521FA556377}"/>
              </a:ext>
            </a:extLst>
          </p:cNvPr>
          <p:cNvSpPr/>
          <p:nvPr/>
        </p:nvSpPr>
        <p:spPr>
          <a:xfrm>
            <a:off x="1383618" y="3707858"/>
            <a:ext cx="1636741" cy="593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363F49"/>
                </a:solidFill>
                <a:effectLst/>
                <a:uLnTx/>
                <a:uFillTx/>
                <a:cs typeface="+mn-ea"/>
                <a:sym typeface="+mn-lt"/>
              </a:rPr>
              <a:t>Python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F4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0" name="任意多边形 35">
            <a:extLst>
              <a:ext uri="{FF2B5EF4-FFF2-40B4-BE49-F238E27FC236}">
                <a16:creationId xmlns:a16="http://schemas.microsoft.com/office/drawing/2014/main" id="{4FC9279C-1D67-B64E-8457-E4EC0A083E8D}"/>
              </a:ext>
            </a:extLst>
          </p:cNvPr>
          <p:cNvSpPr/>
          <p:nvPr/>
        </p:nvSpPr>
        <p:spPr>
          <a:xfrm>
            <a:off x="6130647" y="388426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3" name="任意多边形 38">
            <a:extLst>
              <a:ext uri="{FF2B5EF4-FFF2-40B4-BE49-F238E27FC236}">
                <a16:creationId xmlns:a16="http://schemas.microsoft.com/office/drawing/2014/main" id="{2909FF17-5DB3-D94F-B0D6-5FDB52802923}"/>
              </a:ext>
            </a:extLst>
          </p:cNvPr>
          <p:cNvSpPr/>
          <p:nvPr/>
        </p:nvSpPr>
        <p:spPr>
          <a:xfrm>
            <a:off x="8677595" y="388426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4" name="任意多边形 38">
            <a:extLst>
              <a:ext uri="{FF2B5EF4-FFF2-40B4-BE49-F238E27FC236}">
                <a16:creationId xmlns:a16="http://schemas.microsoft.com/office/drawing/2014/main" id="{31654172-55E4-8345-982C-73CAB69C8756}"/>
              </a:ext>
            </a:extLst>
          </p:cNvPr>
          <p:cNvSpPr/>
          <p:nvPr/>
        </p:nvSpPr>
        <p:spPr>
          <a:xfrm>
            <a:off x="9951071" y="3884260"/>
            <a:ext cx="242341" cy="242341"/>
          </a:xfrm>
          <a:custGeom>
            <a:avLst/>
            <a:gdLst/>
            <a:ahLst/>
            <a:cxnLst/>
            <a:rect l="l" t="t" r="r" b="b"/>
            <a:pathLst>
              <a:path w="261257" h="261257">
                <a:moveTo>
                  <a:pt x="192201" y="76711"/>
                </a:moveTo>
                <a:cubicBezTo>
                  <a:pt x="189253" y="76711"/>
                  <a:pt x="186702" y="77788"/>
                  <a:pt x="184547" y="79942"/>
                </a:cubicBezTo>
                <a:lnTo>
                  <a:pt x="115151" y="149169"/>
                </a:lnTo>
                <a:lnTo>
                  <a:pt x="76711" y="110728"/>
                </a:lnTo>
                <a:cubicBezTo>
                  <a:pt x="74556" y="108574"/>
                  <a:pt x="72005" y="107497"/>
                  <a:pt x="69056" y="107497"/>
                </a:cubicBezTo>
                <a:cubicBezTo>
                  <a:pt x="66108" y="107497"/>
                  <a:pt x="63557" y="108574"/>
                  <a:pt x="61402" y="110728"/>
                </a:cubicBezTo>
                <a:lnTo>
                  <a:pt x="45924" y="126036"/>
                </a:lnTo>
                <a:cubicBezTo>
                  <a:pt x="43883" y="128078"/>
                  <a:pt x="42863" y="130686"/>
                  <a:pt x="42863" y="133861"/>
                </a:cubicBezTo>
                <a:cubicBezTo>
                  <a:pt x="42863" y="136922"/>
                  <a:pt x="43883" y="139474"/>
                  <a:pt x="45924" y="141515"/>
                </a:cubicBezTo>
                <a:lnTo>
                  <a:pt x="107497" y="203087"/>
                </a:lnTo>
                <a:cubicBezTo>
                  <a:pt x="109651" y="205241"/>
                  <a:pt x="112202" y="206319"/>
                  <a:pt x="115151" y="206319"/>
                </a:cubicBezTo>
                <a:cubicBezTo>
                  <a:pt x="118212" y="206319"/>
                  <a:pt x="120820" y="205241"/>
                  <a:pt x="122975" y="203087"/>
                </a:cubicBezTo>
                <a:lnTo>
                  <a:pt x="215333" y="110728"/>
                </a:lnTo>
                <a:cubicBezTo>
                  <a:pt x="217374" y="108687"/>
                  <a:pt x="218395" y="106136"/>
                  <a:pt x="218395" y="103074"/>
                </a:cubicBezTo>
                <a:cubicBezTo>
                  <a:pt x="218395" y="99899"/>
                  <a:pt x="217374" y="97291"/>
                  <a:pt x="215333" y="95250"/>
                </a:cubicBezTo>
                <a:lnTo>
                  <a:pt x="199855" y="79942"/>
                </a:lnTo>
                <a:cubicBezTo>
                  <a:pt x="197701" y="77788"/>
                  <a:pt x="195149" y="76711"/>
                  <a:pt x="192201" y="76711"/>
                </a:cubicBezTo>
                <a:close/>
                <a:moveTo>
                  <a:pt x="130629" y="0"/>
                </a:moveTo>
                <a:cubicBezTo>
                  <a:pt x="154328" y="0"/>
                  <a:pt x="176184" y="5840"/>
                  <a:pt x="196198" y="17520"/>
                </a:cubicBezTo>
                <a:cubicBezTo>
                  <a:pt x="216212" y="29199"/>
                  <a:pt x="232059" y="45046"/>
                  <a:pt x="243738" y="65059"/>
                </a:cubicBezTo>
                <a:cubicBezTo>
                  <a:pt x="255418" y="85073"/>
                  <a:pt x="261257" y="106930"/>
                  <a:pt x="261257" y="130629"/>
                </a:cubicBezTo>
                <a:cubicBezTo>
                  <a:pt x="261257" y="154328"/>
                  <a:pt x="255418" y="176184"/>
                  <a:pt x="243738" y="196198"/>
                </a:cubicBezTo>
                <a:cubicBezTo>
                  <a:pt x="232059" y="216212"/>
                  <a:pt x="216212" y="232059"/>
                  <a:pt x="196198" y="243738"/>
                </a:cubicBezTo>
                <a:cubicBezTo>
                  <a:pt x="176184" y="255418"/>
                  <a:pt x="154328" y="261257"/>
                  <a:pt x="130629" y="261257"/>
                </a:cubicBezTo>
                <a:cubicBezTo>
                  <a:pt x="106930" y="261257"/>
                  <a:pt x="85073" y="255418"/>
                  <a:pt x="65059" y="243738"/>
                </a:cubicBezTo>
                <a:cubicBezTo>
                  <a:pt x="45046" y="232059"/>
                  <a:pt x="29199" y="216212"/>
                  <a:pt x="17519" y="196198"/>
                </a:cubicBezTo>
                <a:cubicBezTo>
                  <a:pt x="5840" y="176184"/>
                  <a:pt x="0" y="154328"/>
                  <a:pt x="0" y="130629"/>
                </a:cubicBezTo>
                <a:cubicBezTo>
                  <a:pt x="0" y="106930"/>
                  <a:pt x="5840" y="85073"/>
                  <a:pt x="17519" y="65059"/>
                </a:cubicBezTo>
                <a:cubicBezTo>
                  <a:pt x="29199" y="45046"/>
                  <a:pt x="45046" y="29199"/>
                  <a:pt x="65059" y="17520"/>
                </a:cubicBezTo>
                <a:cubicBezTo>
                  <a:pt x="85073" y="5840"/>
                  <a:pt x="106930" y="0"/>
                  <a:pt x="1306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2100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15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graphicFrame>
        <p:nvGraphicFramePr>
          <p:cNvPr id="4" name="Chart 1114"/>
          <p:cNvGraphicFramePr/>
          <p:nvPr>
            <p:extLst>
              <p:ext uri="{D42A27DB-BD31-4B8C-83A1-F6EECF244321}">
                <p14:modId xmlns:p14="http://schemas.microsoft.com/office/powerpoint/2010/main" val="298048874"/>
              </p:ext>
            </p:extLst>
          </p:nvPr>
        </p:nvGraphicFramePr>
        <p:xfrm>
          <a:off x="1304925" y="1267097"/>
          <a:ext cx="9582150" cy="50553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latin typeface="+mn-lt"/>
                <a:cs typeface="+mn-ea"/>
                <a:sym typeface="+mn-lt"/>
              </a:rPr>
              <a:t>编程语言的变化情况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621E04F-5F6E-8444-92B4-5D798C167E6F}"/>
              </a:ext>
            </a:extLst>
          </p:cNvPr>
          <p:cNvSpPr txBox="1"/>
          <p:nvPr/>
        </p:nvSpPr>
        <p:spPr>
          <a:xfrm>
            <a:off x="4607836" y="6322423"/>
            <a:ext cx="2799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source: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www.tiobe.com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1727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16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latin typeface="+mn-lt"/>
                <a:cs typeface="+mn-ea"/>
                <a:sym typeface="+mn-lt"/>
              </a:rPr>
              <a:t>国外互联网公司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621E04F-5F6E-8444-92B4-5D798C167E6F}"/>
              </a:ext>
            </a:extLst>
          </p:cNvPr>
          <p:cNvSpPr txBox="1"/>
          <p:nvPr/>
        </p:nvSpPr>
        <p:spPr>
          <a:xfrm>
            <a:off x="0" y="6509756"/>
            <a:ext cx="60035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/>
              <a:t>source:</a:t>
            </a:r>
            <a:r>
              <a:rPr kumimoji="1" lang="zh-CN" altLang="en-US" sz="1000" dirty="0"/>
              <a:t> </a:t>
            </a:r>
            <a:r>
              <a:rPr kumimoji="1" lang="en-US" altLang="zh-CN" sz="1000" dirty="0"/>
              <a:t>https://</a:t>
            </a:r>
            <a:r>
              <a:rPr kumimoji="1" lang="en-US" altLang="zh-CN" sz="1000" dirty="0" err="1"/>
              <a:t>en.wikipedia.org</a:t>
            </a:r>
            <a:r>
              <a:rPr kumimoji="1" lang="en-US" altLang="zh-CN" sz="1000" dirty="0"/>
              <a:t>/wiki/</a:t>
            </a:r>
            <a:r>
              <a:rPr kumimoji="1" lang="en-US" altLang="zh-CN" sz="1000" dirty="0" err="1"/>
              <a:t>Programming_languages_used_in_most_popular_websites</a:t>
            </a:r>
            <a:endParaRPr kumimoji="1" lang="zh-CN" altLang="en-US" sz="1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EDF71BD-0E9F-6D48-A174-6BA971AE4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79" y="1024785"/>
            <a:ext cx="11902642" cy="480843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36BDB7E-5240-764F-99E7-433B02FDC7CC}"/>
              </a:ext>
            </a:extLst>
          </p:cNvPr>
          <p:cNvSpPr/>
          <p:nvPr/>
        </p:nvSpPr>
        <p:spPr>
          <a:xfrm>
            <a:off x="8966200" y="1587500"/>
            <a:ext cx="774700" cy="1346200"/>
          </a:xfrm>
          <a:prstGeom prst="rect">
            <a:avLst/>
          </a:prstGeom>
          <a:solidFill>
            <a:schemeClr val="bg1">
              <a:lumMod val="85000"/>
              <a:alpha val="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7014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17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latin typeface="+mn-lt"/>
                <a:cs typeface="+mn-ea"/>
                <a:sym typeface="+mn-lt"/>
              </a:rPr>
              <a:t>国外互联网公司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621E04F-5F6E-8444-92B4-5D798C167E6F}"/>
              </a:ext>
            </a:extLst>
          </p:cNvPr>
          <p:cNvSpPr txBox="1"/>
          <p:nvPr/>
        </p:nvSpPr>
        <p:spPr>
          <a:xfrm>
            <a:off x="0" y="6509756"/>
            <a:ext cx="60035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/>
              <a:t>source:</a:t>
            </a:r>
            <a:r>
              <a:rPr kumimoji="1" lang="zh-CN" altLang="en-US" sz="1000" dirty="0"/>
              <a:t> </a:t>
            </a:r>
            <a:r>
              <a:rPr kumimoji="1" lang="en-US" altLang="zh-CN" sz="1000" dirty="0"/>
              <a:t>https://</a:t>
            </a:r>
            <a:r>
              <a:rPr kumimoji="1" lang="en-US" altLang="zh-CN" sz="1000" dirty="0" err="1"/>
              <a:t>en.wikipedia.org</a:t>
            </a:r>
            <a:r>
              <a:rPr kumimoji="1" lang="en-US" altLang="zh-CN" sz="1000" dirty="0"/>
              <a:t>/wiki/</a:t>
            </a:r>
            <a:r>
              <a:rPr kumimoji="1" lang="en-US" altLang="zh-CN" sz="1000" dirty="0" err="1"/>
              <a:t>Programming_languages_used_in_most_popular_websites</a:t>
            </a:r>
            <a:endParaRPr kumimoji="1" lang="zh-CN" altLang="en-US" sz="1000" dirty="0"/>
          </a:p>
        </p:txBody>
      </p:sp>
      <p:sp>
        <p:nvSpPr>
          <p:cNvPr id="9" name="Rectangle 48">
            <a:extLst>
              <a:ext uri="{FF2B5EF4-FFF2-40B4-BE49-F238E27FC236}">
                <a16:creationId xmlns:a16="http://schemas.microsoft.com/office/drawing/2014/main" id="{8041C79D-0044-414D-ABB9-1CE020565B6A}"/>
              </a:ext>
            </a:extLst>
          </p:cNvPr>
          <p:cNvSpPr/>
          <p:nvPr/>
        </p:nvSpPr>
        <p:spPr>
          <a:xfrm>
            <a:off x="444500" y="1359220"/>
            <a:ext cx="11747500" cy="4308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谷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歌：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Google App Engine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http://</a:t>
            </a:r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code.google.com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 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Google earth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、谷歌爬虫、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Google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广告等项目都在大量使用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开发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YouTube: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世界上最大的视频网站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YouTube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就是用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开发的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Facebook: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大量的基础库均通过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实现的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知乎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: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国内最大的问答社区，以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为主，逐步向多语言迁移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字节跳动：今日头条，抖音等业务，以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和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Go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为主，逐步向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Go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迁移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AI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类公司（旷视、商汤、思必驰等）：深度学习相关业务以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为主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25165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"/>
          <p:cNvSpPr txBox="1"/>
          <p:nvPr/>
        </p:nvSpPr>
        <p:spPr>
          <a:xfrm>
            <a:off x="4585333" y="3424634"/>
            <a:ext cx="4689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1" lang="en-US" altLang="zh-CN" sz="2400" dirty="0" err="1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Woobo</a:t>
            </a:r>
            <a:r>
              <a:rPr kumimoji="1" lang="zh-CN" altLang="en-US" sz="2400" dirty="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的技术栈介绍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4585332" y="2655193"/>
            <a:ext cx="54603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1"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Python In </a:t>
            </a:r>
            <a:r>
              <a:rPr kumimoji="1" lang="en-US" altLang="zh-CN" sz="4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Woobo</a:t>
            </a:r>
            <a:endParaRPr kumimoji="1"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16441" y="2757714"/>
            <a:ext cx="0" cy="112858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2699658" y="2485638"/>
            <a:ext cx="1547892" cy="1573583"/>
            <a:chOff x="2498710" y="2311467"/>
            <a:chExt cx="1748840" cy="1777866"/>
          </a:xfrm>
        </p:grpSpPr>
        <p:sp>
          <p:nvSpPr>
            <p:cNvPr id="6" name="椭圆 5"/>
            <p:cNvSpPr/>
            <p:nvPr/>
          </p:nvSpPr>
          <p:spPr>
            <a:xfrm>
              <a:off x="2644792" y="2457549"/>
              <a:ext cx="1456676" cy="14566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8000" dirty="0"/>
                <a:t>2</a:t>
              </a:r>
              <a:endParaRPr lang="zh-CN" altLang="en-US" sz="8000" dirty="0"/>
            </a:p>
          </p:txBody>
        </p:sp>
        <p:sp>
          <p:nvSpPr>
            <p:cNvPr id="7" name="椭圆 6"/>
            <p:cNvSpPr/>
            <p:nvPr/>
          </p:nvSpPr>
          <p:spPr>
            <a:xfrm>
              <a:off x="2498710" y="2311467"/>
              <a:ext cx="1748840" cy="1748840"/>
            </a:xfrm>
            <a:prstGeom prst="ellipse">
              <a:avLst/>
            </a:prstGeom>
            <a:noFill/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8000" dirty="0"/>
            </a:p>
          </p:txBody>
        </p:sp>
        <p:sp>
          <p:nvSpPr>
            <p:cNvPr id="8" name="椭圆 7"/>
            <p:cNvSpPr/>
            <p:nvPr/>
          </p:nvSpPr>
          <p:spPr>
            <a:xfrm>
              <a:off x="3758995" y="3683265"/>
              <a:ext cx="406068" cy="40606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2644791" y="2350267"/>
              <a:ext cx="255468" cy="25546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5224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19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 err="1">
                <a:latin typeface="+mn-lt"/>
                <a:cs typeface="+mn-ea"/>
                <a:sym typeface="+mn-lt"/>
              </a:rPr>
              <a:t>Woobo</a:t>
            </a:r>
            <a:r>
              <a:rPr lang="zh-CN" altLang="en-US" sz="2000" dirty="0">
                <a:latin typeface="+mn-lt"/>
                <a:cs typeface="+mn-ea"/>
                <a:sym typeface="+mn-lt"/>
              </a:rPr>
              <a:t>产品架构图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7D4D9E7-CE9B-C646-A2D8-F702F9012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16" y="1060450"/>
            <a:ext cx="1447800" cy="1447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6DAB39F-E2BC-5542-8136-ECA1EC0DC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020" y="2679846"/>
            <a:ext cx="656178" cy="1346492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8B893DB5-A14E-5D4B-8F41-536EF87CE915}"/>
              </a:ext>
            </a:extLst>
          </p:cNvPr>
          <p:cNvSpPr/>
          <p:nvPr/>
        </p:nvSpPr>
        <p:spPr>
          <a:xfrm>
            <a:off x="3774337" y="2208095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业务后端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D2067CD-33E4-B647-AC3E-1F102E9E6A74}"/>
              </a:ext>
            </a:extLst>
          </p:cNvPr>
          <p:cNvSpPr/>
          <p:nvPr/>
        </p:nvSpPr>
        <p:spPr>
          <a:xfrm>
            <a:off x="6096000" y="1152194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推荐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8AE69F61-FBEA-0D4D-A3F8-5EAA263EDEFE}"/>
              </a:ext>
            </a:extLst>
          </p:cNvPr>
          <p:cNvSpPr/>
          <p:nvPr/>
        </p:nvSpPr>
        <p:spPr>
          <a:xfrm>
            <a:off x="6096000" y="2241696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支付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16743EE5-F3E4-DD41-A8E1-355E5937B78D}"/>
              </a:ext>
            </a:extLst>
          </p:cNvPr>
          <p:cNvSpPr/>
          <p:nvPr/>
        </p:nvSpPr>
        <p:spPr>
          <a:xfrm>
            <a:off x="8417663" y="116113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问答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952C0774-0538-C340-A745-3D86C28529FB}"/>
              </a:ext>
            </a:extLst>
          </p:cNvPr>
          <p:cNvSpPr/>
          <p:nvPr/>
        </p:nvSpPr>
        <p:spPr>
          <a:xfrm>
            <a:off x="8417663" y="2247788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语音识别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7B7544AC-F501-A741-A1FF-1A92A9F62D1D}"/>
              </a:ext>
            </a:extLst>
          </p:cNvPr>
          <p:cNvSpPr/>
          <p:nvPr/>
        </p:nvSpPr>
        <p:spPr>
          <a:xfrm>
            <a:off x="8417663" y="3334446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语音合成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0C1C40B-F559-4C45-921A-A4AFA707C246}"/>
              </a:ext>
            </a:extLst>
          </p:cNvPr>
          <p:cNvSpPr/>
          <p:nvPr/>
        </p:nvSpPr>
        <p:spPr>
          <a:xfrm>
            <a:off x="6096000" y="3334446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推送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E02FD6CE-42F8-8740-A82C-A526EC721B1C}"/>
              </a:ext>
            </a:extLst>
          </p:cNvPr>
          <p:cNvSpPr/>
          <p:nvPr/>
        </p:nvSpPr>
        <p:spPr>
          <a:xfrm>
            <a:off x="3774337" y="46990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内容管理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5300005B-0D8D-104F-95B4-BC230418CFDD}"/>
              </a:ext>
            </a:extLst>
          </p:cNvPr>
          <p:cNvSpPr/>
          <p:nvPr/>
        </p:nvSpPr>
        <p:spPr>
          <a:xfrm>
            <a:off x="6096000" y="46990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问答管理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BB69B0C-0C8D-0A45-97FB-970590681399}"/>
              </a:ext>
            </a:extLst>
          </p:cNvPr>
          <p:cNvSpPr/>
          <p:nvPr/>
        </p:nvSpPr>
        <p:spPr>
          <a:xfrm>
            <a:off x="8417663" y="46990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监控报警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2B9CDF69-0897-2B48-A8BF-7CD62B2074EC}"/>
              </a:ext>
            </a:extLst>
          </p:cNvPr>
          <p:cNvSpPr/>
          <p:nvPr/>
        </p:nvSpPr>
        <p:spPr>
          <a:xfrm>
            <a:off x="3774337" y="58293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持续集成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E36C340F-2542-0744-B40C-4BACBE0CED97}"/>
              </a:ext>
            </a:extLst>
          </p:cNvPr>
          <p:cNvSpPr/>
          <p:nvPr/>
        </p:nvSpPr>
        <p:spPr>
          <a:xfrm>
            <a:off x="6096000" y="58293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日志服务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58EE2BC-7218-FB45-83D4-FBF848CA1AED}"/>
              </a:ext>
            </a:extLst>
          </p:cNvPr>
          <p:cNvSpPr txBox="1"/>
          <p:nvPr/>
        </p:nvSpPr>
        <p:spPr>
          <a:xfrm>
            <a:off x="8950578" y="6196904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C6A0C98-AB93-9649-93E1-1130D27508D3}"/>
              </a:ext>
            </a:extLst>
          </p:cNvPr>
          <p:cNvSpPr txBox="1"/>
          <p:nvPr/>
        </p:nvSpPr>
        <p:spPr>
          <a:xfrm>
            <a:off x="10459441" y="2334209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06EFD42D-03CC-B14E-9C5B-B71D1C9E5D68}"/>
              </a:ext>
            </a:extLst>
          </p:cNvPr>
          <p:cNvCxnSpPr/>
          <p:nvPr/>
        </p:nvCxnSpPr>
        <p:spPr>
          <a:xfrm>
            <a:off x="2814511" y="2007515"/>
            <a:ext cx="751737" cy="479756"/>
          </a:xfrm>
          <a:prstGeom prst="straightConnector1">
            <a:avLst/>
          </a:prstGeom>
          <a:ln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3EB96B66-683D-3549-8A07-D295EB86958E}"/>
              </a:ext>
            </a:extLst>
          </p:cNvPr>
          <p:cNvCxnSpPr>
            <a:cxnSpLocks/>
          </p:cNvCxnSpPr>
          <p:nvPr/>
        </p:nvCxnSpPr>
        <p:spPr>
          <a:xfrm flipV="1">
            <a:off x="2803050" y="2646245"/>
            <a:ext cx="764703" cy="438150"/>
          </a:xfrm>
          <a:prstGeom prst="straightConnector1">
            <a:avLst/>
          </a:prstGeom>
          <a:ln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CC2F0EDC-EE2B-D54F-9395-2A86C6E3D2FE}"/>
              </a:ext>
            </a:extLst>
          </p:cNvPr>
          <p:cNvSpPr/>
          <p:nvPr/>
        </p:nvSpPr>
        <p:spPr>
          <a:xfrm>
            <a:off x="3698232" y="970543"/>
            <a:ext cx="7773332" cy="3248103"/>
          </a:xfrm>
          <a:prstGeom prst="roundRect">
            <a:avLst>
              <a:gd name="adj" fmla="val 3373"/>
            </a:avLst>
          </a:prstGeom>
          <a:noFill/>
          <a:ln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961B2B59-3CD3-9149-9008-8192C2CED380}"/>
              </a:ext>
            </a:extLst>
          </p:cNvPr>
          <p:cNvSpPr/>
          <p:nvPr/>
        </p:nvSpPr>
        <p:spPr>
          <a:xfrm>
            <a:off x="3698232" y="4396791"/>
            <a:ext cx="7773332" cy="2385009"/>
          </a:xfrm>
          <a:prstGeom prst="roundRect">
            <a:avLst>
              <a:gd name="adj" fmla="val 3373"/>
            </a:avLst>
          </a:prstGeom>
          <a:noFill/>
          <a:ln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0165F12A-4E56-9A41-BCE9-1699AA2DC5B9}"/>
              </a:ext>
            </a:extLst>
          </p:cNvPr>
          <p:cNvSpPr/>
          <p:nvPr/>
        </p:nvSpPr>
        <p:spPr>
          <a:xfrm>
            <a:off x="1041400" y="970543"/>
            <a:ext cx="1641127" cy="3248103"/>
          </a:xfrm>
          <a:prstGeom prst="roundRect">
            <a:avLst>
              <a:gd name="adj" fmla="val 3373"/>
            </a:avLst>
          </a:prstGeom>
          <a:noFill/>
          <a:ln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285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teal woobo shopify-01.png" descr="teal woobo shopify-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335" y="2622785"/>
            <a:ext cx="7081331" cy="7081329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object 6"/>
          <p:cNvSpPr txBox="1"/>
          <p:nvPr/>
        </p:nvSpPr>
        <p:spPr>
          <a:xfrm>
            <a:off x="3322436" y="3352483"/>
            <a:ext cx="5632705" cy="661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marR="5080" indent="15240" algn="ctr">
              <a:spcBef>
                <a:spcPts val="300"/>
              </a:spcBef>
              <a:defRPr spc="90">
                <a:solidFill>
                  <a:schemeClr val="accent6">
                    <a:lumOff val="9460"/>
                  </a:schemeClr>
                </a:solidFill>
                <a:latin typeface="Yuanti SC Bold"/>
                <a:ea typeface="Yuanti SC Bold"/>
                <a:cs typeface="Yuanti SC Bold"/>
                <a:sym typeface="Yuanti SC Bold"/>
              </a:defRPr>
            </a:lvl1pPr>
          </a:lstStyle>
          <a:p>
            <a:r>
              <a:rPr sz="2400" dirty="0" err="1"/>
              <a:t>双语启蒙</a:t>
            </a:r>
            <a:r>
              <a:rPr sz="2400" dirty="0"/>
              <a:t> </a:t>
            </a:r>
            <a:r>
              <a:rPr sz="2400" dirty="0" err="1"/>
              <a:t>益智融合</a:t>
            </a:r>
            <a:endParaRPr sz="2400" dirty="0"/>
          </a:p>
        </p:txBody>
      </p:sp>
      <p:sp>
        <p:nvSpPr>
          <p:cNvPr id="79" name="object 6"/>
          <p:cNvSpPr txBox="1"/>
          <p:nvPr/>
        </p:nvSpPr>
        <p:spPr>
          <a:xfrm>
            <a:off x="4123898" y="2272288"/>
            <a:ext cx="3670293" cy="1147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indent="254000" algn="ctr">
              <a:spcBef>
                <a:spcPts val="100"/>
              </a:spcBef>
              <a:defRPr sz="3500" spc="175">
                <a:solidFill>
                  <a:srgbClr val="17BBB3"/>
                </a:solidFill>
                <a:latin typeface="Yuanti SC Bold"/>
                <a:ea typeface="Yuanti SC Bold"/>
                <a:cs typeface="Yuanti SC Bold"/>
                <a:sym typeface="Yuanti SC Bold"/>
              </a:defRPr>
            </a:lvl1pPr>
          </a:lstStyle>
          <a:p>
            <a:r>
              <a:rPr sz="4667" dirty="0" err="1"/>
              <a:t>悟宝智能</a:t>
            </a:r>
            <a:endParaRPr sz="4667" dirty="0"/>
          </a:p>
        </p:txBody>
      </p:sp>
      <p:pic>
        <p:nvPicPr>
          <p:cNvPr id="81" name="violet woobo shopify-01.png" descr="violet woobo shopify-0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017463">
            <a:off x="6773614" y="-2727557"/>
            <a:ext cx="7889025" cy="7892119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pink woobo shopify-01 transparent.png" descr="pink woobo shopify-01 transparen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8192590">
            <a:off x="-1976415" y="-2411753"/>
            <a:ext cx="7148141" cy="7148143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woobo logo-14.png" descr="woobo logo-1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2950" y="918131"/>
            <a:ext cx="1287701" cy="12877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60848338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>
            <a:extLst>
              <a:ext uri="{FF2B5EF4-FFF2-40B4-BE49-F238E27FC236}">
                <a16:creationId xmlns:a16="http://schemas.microsoft.com/office/drawing/2014/main" id="{16743EE5-F3E4-DD41-A8E1-355E5937B78D}"/>
              </a:ext>
            </a:extLst>
          </p:cNvPr>
          <p:cNvSpPr/>
          <p:nvPr/>
        </p:nvSpPr>
        <p:spPr>
          <a:xfrm>
            <a:off x="8417663" y="116113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问答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7B7544AC-F501-A741-A1FF-1A92A9F62D1D}"/>
              </a:ext>
            </a:extLst>
          </p:cNvPr>
          <p:cNvSpPr/>
          <p:nvPr/>
        </p:nvSpPr>
        <p:spPr>
          <a:xfrm>
            <a:off x="8417663" y="3334446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语音合成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C6A0C98-AB93-9649-93E1-1130D27508D3}"/>
              </a:ext>
            </a:extLst>
          </p:cNvPr>
          <p:cNvSpPr txBox="1"/>
          <p:nvPr/>
        </p:nvSpPr>
        <p:spPr>
          <a:xfrm>
            <a:off x="10459441" y="2334209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D2067CD-33E4-B647-AC3E-1F102E9E6A74}"/>
              </a:ext>
            </a:extLst>
          </p:cNvPr>
          <p:cNvSpPr/>
          <p:nvPr/>
        </p:nvSpPr>
        <p:spPr>
          <a:xfrm>
            <a:off x="6096000" y="1152194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推荐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E02FD6CE-42F8-8740-A82C-A526EC721B1C}"/>
              </a:ext>
            </a:extLst>
          </p:cNvPr>
          <p:cNvSpPr/>
          <p:nvPr/>
        </p:nvSpPr>
        <p:spPr>
          <a:xfrm>
            <a:off x="3774337" y="46990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内容管理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5300005B-0D8D-104F-95B4-BC230418CFDD}"/>
              </a:ext>
            </a:extLst>
          </p:cNvPr>
          <p:cNvSpPr/>
          <p:nvPr/>
        </p:nvSpPr>
        <p:spPr>
          <a:xfrm>
            <a:off x="6096000" y="46990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问答管理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BB69B0C-0C8D-0A45-97FB-970590681399}"/>
              </a:ext>
            </a:extLst>
          </p:cNvPr>
          <p:cNvSpPr/>
          <p:nvPr/>
        </p:nvSpPr>
        <p:spPr>
          <a:xfrm>
            <a:off x="8417663" y="46990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监控报警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2B9CDF69-0897-2B48-A8BF-7CD62B2074EC}"/>
              </a:ext>
            </a:extLst>
          </p:cNvPr>
          <p:cNvSpPr/>
          <p:nvPr/>
        </p:nvSpPr>
        <p:spPr>
          <a:xfrm>
            <a:off x="3774337" y="58293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持续集成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E36C340F-2542-0744-B40C-4BACBE0CED97}"/>
              </a:ext>
            </a:extLst>
          </p:cNvPr>
          <p:cNvSpPr/>
          <p:nvPr/>
        </p:nvSpPr>
        <p:spPr>
          <a:xfrm>
            <a:off x="6096000" y="58293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日志服务</a:t>
            </a:r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20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 err="1">
                <a:latin typeface="+mn-lt"/>
                <a:cs typeface="+mn-ea"/>
                <a:sym typeface="+mn-lt"/>
              </a:rPr>
              <a:t>Woobo</a:t>
            </a:r>
            <a:r>
              <a:rPr lang="zh-CN" altLang="en-US" sz="2000" dirty="0">
                <a:latin typeface="+mn-lt"/>
                <a:cs typeface="+mn-ea"/>
                <a:sym typeface="+mn-lt"/>
              </a:rPr>
              <a:t>产品架构图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7D4D9E7-CE9B-C646-A2D8-F702F9012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16" y="1060450"/>
            <a:ext cx="1447800" cy="1447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6DAB39F-E2BC-5542-8136-ECA1EC0DC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020" y="2679846"/>
            <a:ext cx="656178" cy="1346492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958EE2BC-7218-FB45-83D4-FBF848CA1AED}"/>
              </a:ext>
            </a:extLst>
          </p:cNvPr>
          <p:cNvSpPr txBox="1"/>
          <p:nvPr/>
        </p:nvSpPr>
        <p:spPr>
          <a:xfrm>
            <a:off x="8950578" y="6196904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06EFD42D-03CC-B14E-9C5B-B71D1C9E5D68}"/>
              </a:ext>
            </a:extLst>
          </p:cNvPr>
          <p:cNvCxnSpPr/>
          <p:nvPr/>
        </p:nvCxnSpPr>
        <p:spPr>
          <a:xfrm>
            <a:off x="2814511" y="2007515"/>
            <a:ext cx="751737" cy="479756"/>
          </a:xfrm>
          <a:prstGeom prst="straightConnector1">
            <a:avLst/>
          </a:prstGeom>
          <a:ln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3EB96B66-683D-3549-8A07-D295EB86958E}"/>
              </a:ext>
            </a:extLst>
          </p:cNvPr>
          <p:cNvCxnSpPr>
            <a:cxnSpLocks/>
          </p:cNvCxnSpPr>
          <p:nvPr/>
        </p:nvCxnSpPr>
        <p:spPr>
          <a:xfrm flipV="1">
            <a:off x="2803050" y="2646245"/>
            <a:ext cx="764703" cy="438150"/>
          </a:xfrm>
          <a:prstGeom prst="straightConnector1">
            <a:avLst/>
          </a:prstGeom>
          <a:ln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CC2F0EDC-EE2B-D54F-9395-2A86C6E3D2FE}"/>
              </a:ext>
            </a:extLst>
          </p:cNvPr>
          <p:cNvSpPr/>
          <p:nvPr/>
        </p:nvSpPr>
        <p:spPr>
          <a:xfrm>
            <a:off x="3698232" y="970543"/>
            <a:ext cx="7773332" cy="3248103"/>
          </a:xfrm>
          <a:prstGeom prst="roundRect">
            <a:avLst>
              <a:gd name="adj" fmla="val 3373"/>
            </a:avLst>
          </a:prstGeom>
          <a:solidFill>
            <a:schemeClr val="bg1">
              <a:lumMod val="95000"/>
              <a:alpha val="80000"/>
            </a:schemeClr>
          </a:solidFill>
          <a:ln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961B2B59-3CD3-9149-9008-8192C2CED380}"/>
              </a:ext>
            </a:extLst>
          </p:cNvPr>
          <p:cNvSpPr/>
          <p:nvPr/>
        </p:nvSpPr>
        <p:spPr>
          <a:xfrm>
            <a:off x="3698232" y="4396791"/>
            <a:ext cx="7773332" cy="2385009"/>
          </a:xfrm>
          <a:prstGeom prst="roundRect">
            <a:avLst>
              <a:gd name="adj" fmla="val 3373"/>
            </a:avLst>
          </a:prstGeom>
          <a:solidFill>
            <a:schemeClr val="bg1">
              <a:lumMod val="95000"/>
              <a:alpha val="80000"/>
            </a:schemeClr>
          </a:solidFill>
          <a:ln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0165F12A-4E56-9A41-BCE9-1699AA2DC5B9}"/>
              </a:ext>
            </a:extLst>
          </p:cNvPr>
          <p:cNvSpPr/>
          <p:nvPr/>
        </p:nvSpPr>
        <p:spPr>
          <a:xfrm>
            <a:off x="1041400" y="970543"/>
            <a:ext cx="1641127" cy="3248103"/>
          </a:xfrm>
          <a:prstGeom prst="roundRect">
            <a:avLst>
              <a:gd name="adj" fmla="val 3373"/>
            </a:avLst>
          </a:prstGeom>
          <a:solidFill>
            <a:schemeClr val="bg1">
              <a:lumMod val="95000"/>
              <a:alpha val="80000"/>
            </a:schemeClr>
          </a:solidFill>
          <a:ln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8B893DB5-A14E-5D4B-8F41-536EF87CE915}"/>
              </a:ext>
            </a:extLst>
          </p:cNvPr>
          <p:cNvSpPr/>
          <p:nvPr/>
        </p:nvSpPr>
        <p:spPr>
          <a:xfrm>
            <a:off x="3774337" y="2208095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业务后端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8AE69F61-FBEA-0D4D-A3F8-5EAA263EDEFE}"/>
              </a:ext>
            </a:extLst>
          </p:cNvPr>
          <p:cNvSpPr/>
          <p:nvPr/>
        </p:nvSpPr>
        <p:spPr>
          <a:xfrm>
            <a:off x="6096000" y="2241696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支付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0C1C40B-F559-4C45-921A-A4AFA707C246}"/>
              </a:ext>
            </a:extLst>
          </p:cNvPr>
          <p:cNvSpPr/>
          <p:nvPr/>
        </p:nvSpPr>
        <p:spPr>
          <a:xfrm>
            <a:off x="6096000" y="3334446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推送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ED9CF05A-9075-4B48-8ED1-82C40A9F9545}"/>
              </a:ext>
            </a:extLst>
          </p:cNvPr>
          <p:cNvSpPr/>
          <p:nvPr/>
        </p:nvSpPr>
        <p:spPr>
          <a:xfrm>
            <a:off x="4200145" y="505633"/>
            <a:ext cx="3645187" cy="1426118"/>
          </a:xfrm>
          <a:prstGeom prst="roundRect">
            <a:avLst>
              <a:gd name="adj" fmla="val 3373"/>
            </a:avLst>
          </a:prstGeom>
          <a:solidFill>
            <a:schemeClr val="accent6">
              <a:lumMod val="60000"/>
              <a:lumOff val="40000"/>
              <a:alpha val="80000"/>
            </a:schemeClr>
          </a:solidFill>
          <a:ln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后端</a:t>
            </a:r>
            <a:r>
              <a:rPr kumimoji="1" lang="en-US" altLang="zh-CN" dirty="0">
                <a:solidFill>
                  <a:schemeClr val="tx1"/>
                </a:solidFill>
              </a:rPr>
              <a:t>web</a:t>
            </a:r>
            <a:r>
              <a:rPr kumimoji="1" lang="zh-CN" altLang="en-US" dirty="0">
                <a:solidFill>
                  <a:schemeClr val="tx1"/>
                </a:solidFill>
              </a:rPr>
              <a:t>框架：</a:t>
            </a:r>
            <a:r>
              <a:rPr kumimoji="1" lang="en-US" altLang="zh-CN" dirty="0">
                <a:solidFill>
                  <a:schemeClr val="tx1"/>
                </a:solidFill>
              </a:rPr>
              <a:t>tornado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952C0774-0538-C340-A745-3D86C28529FB}"/>
              </a:ext>
            </a:extLst>
          </p:cNvPr>
          <p:cNvSpPr/>
          <p:nvPr/>
        </p:nvSpPr>
        <p:spPr>
          <a:xfrm>
            <a:off x="8417663" y="2247788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语音识别</a:t>
            </a:r>
          </a:p>
        </p:txBody>
      </p:sp>
    </p:spTree>
    <p:extLst>
      <p:ext uri="{BB962C8B-B14F-4D97-AF65-F5344CB8AC3E}">
        <p14:creationId xmlns:p14="http://schemas.microsoft.com/office/powerpoint/2010/main" val="340601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11">
            <a:extLst>
              <a:ext uri="{FF2B5EF4-FFF2-40B4-BE49-F238E27FC236}">
                <a16:creationId xmlns:a16="http://schemas.microsoft.com/office/drawing/2014/main" id="{8AE69F61-FBEA-0D4D-A3F8-5EAA263EDEFE}"/>
              </a:ext>
            </a:extLst>
          </p:cNvPr>
          <p:cNvSpPr/>
          <p:nvPr/>
        </p:nvSpPr>
        <p:spPr>
          <a:xfrm>
            <a:off x="6096000" y="2241696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支付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0C1C40B-F559-4C45-921A-A4AFA707C246}"/>
              </a:ext>
            </a:extLst>
          </p:cNvPr>
          <p:cNvSpPr/>
          <p:nvPr/>
        </p:nvSpPr>
        <p:spPr>
          <a:xfrm>
            <a:off x="6096000" y="3334446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推送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952C0774-0538-C340-A745-3D86C28529FB}"/>
              </a:ext>
            </a:extLst>
          </p:cNvPr>
          <p:cNvSpPr/>
          <p:nvPr/>
        </p:nvSpPr>
        <p:spPr>
          <a:xfrm>
            <a:off x="8417663" y="2247788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语音识别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8B893DB5-A14E-5D4B-8F41-536EF87CE915}"/>
              </a:ext>
            </a:extLst>
          </p:cNvPr>
          <p:cNvSpPr/>
          <p:nvPr/>
        </p:nvSpPr>
        <p:spPr>
          <a:xfrm>
            <a:off x="3774337" y="2208095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业务后端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E02FD6CE-42F8-8740-A82C-A526EC721B1C}"/>
              </a:ext>
            </a:extLst>
          </p:cNvPr>
          <p:cNvSpPr/>
          <p:nvPr/>
        </p:nvSpPr>
        <p:spPr>
          <a:xfrm>
            <a:off x="3774337" y="46990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内容管理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5300005B-0D8D-104F-95B4-BC230418CFDD}"/>
              </a:ext>
            </a:extLst>
          </p:cNvPr>
          <p:cNvSpPr/>
          <p:nvPr/>
        </p:nvSpPr>
        <p:spPr>
          <a:xfrm>
            <a:off x="6096000" y="46990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问答管理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BB69B0C-0C8D-0A45-97FB-970590681399}"/>
              </a:ext>
            </a:extLst>
          </p:cNvPr>
          <p:cNvSpPr/>
          <p:nvPr/>
        </p:nvSpPr>
        <p:spPr>
          <a:xfrm>
            <a:off x="8417663" y="46990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监控报警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2B9CDF69-0897-2B48-A8BF-7CD62B2074EC}"/>
              </a:ext>
            </a:extLst>
          </p:cNvPr>
          <p:cNvSpPr/>
          <p:nvPr/>
        </p:nvSpPr>
        <p:spPr>
          <a:xfrm>
            <a:off x="3774337" y="58293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持续集成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E36C340F-2542-0744-B40C-4BACBE0CED97}"/>
              </a:ext>
            </a:extLst>
          </p:cNvPr>
          <p:cNvSpPr/>
          <p:nvPr/>
        </p:nvSpPr>
        <p:spPr>
          <a:xfrm>
            <a:off x="6096000" y="582930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日志服务</a:t>
            </a:r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21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 err="1">
                <a:latin typeface="+mn-lt"/>
                <a:cs typeface="+mn-ea"/>
                <a:sym typeface="+mn-lt"/>
              </a:rPr>
              <a:t>Woobo</a:t>
            </a:r>
            <a:r>
              <a:rPr lang="zh-CN" altLang="en-US" sz="2000" dirty="0">
                <a:latin typeface="+mn-lt"/>
                <a:cs typeface="+mn-ea"/>
                <a:sym typeface="+mn-lt"/>
              </a:rPr>
              <a:t>产品架构图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7D4D9E7-CE9B-C646-A2D8-F702F9012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16" y="1060450"/>
            <a:ext cx="1447800" cy="1447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6DAB39F-E2BC-5542-8136-ECA1EC0DC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020" y="2679846"/>
            <a:ext cx="656178" cy="1346492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958EE2BC-7218-FB45-83D4-FBF848CA1AED}"/>
              </a:ext>
            </a:extLst>
          </p:cNvPr>
          <p:cNvSpPr txBox="1"/>
          <p:nvPr/>
        </p:nvSpPr>
        <p:spPr>
          <a:xfrm>
            <a:off x="8950578" y="6196904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C6A0C98-AB93-9649-93E1-1130D27508D3}"/>
              </a:ext>
            </a:extLst>
          </p:cNvPr>
          <p:cNvSpPr txBox="1"/>
          <p:nvPr/>
        </p:nvSpPr>
        <p:spPr>
          <a:xfrm>
            <a:off x="10459441" y="2334209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06EFD42D-03CC-B14E-9C5B-B71D1C9E5D68}"/>
              </a:ext>
            </a:extLst>
          </p:cNvPr>
          <p:cNvCxnSpPr/>
          <p:nvPr/>
        </p:nvCxnSpPr>
        <p:spPr>
          <a:xfrm>
            <a:off x="2814511" y="2007515"/>
            <a:ext cx="751737" cy="479756"/>
          </a:xfrm>
          <a:prstGeom prst="straightConnector1">
            <a:avLst/>
          </a:prstGeom>
          <a:ln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3EB96B66-683D-3549-8A07-D295EB86958E}"/>
              </a:ext>
            </a:extLst>
          </p:cNvPr>
          <p:cNvCxnSpPr>
            <a:cxnSpLocks/>
          </p:cNvCxnSpPr>
          <p:nvPr/>
        </p:nvCxnSpPr>
        <p:spPr>
          <a:xfrm flipV="1">
            <a:off x="2803050" y="2646245"/>
            <a:ext cx="764703" cy="438150"/>
          </a:xfrm>
          <a:prstGeom prst="straightConnector1">
            <a:avLst/>
          </a:prstGeom>
          <a:ln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CC2F0EDC-EE2B-D54F-9395-2A86C6E3D2FE}"/>
              </a:ext>
            </a:extLst>
          </p:cNvPr>
          <p:cNvSpPr/>
          <p:nvPr/>
        </p:nvSpPr>
        <p:spPr>
          <a:xfrm>
            <a:off x="3698232" y="970543"/>
            <a:ext cx="7773332" cy="3248103"/>
          </a:xfrm>
          <a:prstGeom prst="roundRect">
            <a:avLst>
              <a:gd name="adj" fmla="val 3373"/>
            </a:avLst>
          </a:prstGeom>
          <a:solidFill>
            <a:schemeClr val="bg1">
              <a:lumMod val="95000"/>
              <a:alpha val="80000"/>
            </a:schemeClr>
          </a:solidFill>
          <a:ln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961B2B59-3CD3-9149-9008-8192C2CED380}"/>
              </a:ext>
            </a:extLst>
          </p:cNvPr>
          <p:cNvSpPr/>
          <p:nvPr/>
        </p:nvSpPr>
        <p:spPr>
          <a:xfrm>
            <a:off x="3698232" y="4396791"/>
            <a:ext cx="7773332" cy="2385009"/>
          </a:xfrm>
          <a:prstGeom prst="roundRect">
            <a:avLst>
              <a:gd name="adj" fmla="val 3373"/>
            </a:avLst>
          </a:prstGeom>
          <a:solidFill>
            <a:schemeClr val="bg1">
              <a:lumMod val="95000"/>
              <a:alpha val="80000"/>
            </a:schemeClr>
          </a:solidFill>
          <a:ln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0165F12A-4E56-9A41-BCE9-1699AA2DC5B9}"/>
              </a:ext>
            </a:extLst>
          </p:cNvPr>
          <p:cNvSpPr/>
          <p:nvPr/>
        </p:nvSpPr>
        <p:spPr>
          <a:xfrm>
            <a:off x="1041400" y="970543"/>
            <a:ext cx="1641127" cy="3248103"/>
          </a:xfrm>
          <a:prstGeom prst="roundRect">
            <a:avLst>
              <a:gd name="adj" fmla="val 3373"/>
            </a:avLst>
          </a:prstGeom>
          <a:solidFill>
            <a:schemeClr val="bg1">
              <a:lumMod val="95000"/>
              <a:alpha val="80000"/>
            </a:schemeClr>
          </a:solidFill>
          <a:ln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D2067CD-33E4-B647-AC3E-1F102E9E6A74}"/>
              </a:ext>
            </a:extLst>
          </p:cNvPr>
          <p:cNvSpPr/>
          <p:nvPr/>
        </p:nvSpPr>
        <p:spPr>
          <a:xfrm>
            <a:off x="6096000" y="1152194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推荐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16743EE5-F3E4-DD41-A8E1-355E5937B78D}"/>
              </a:ext>
            </a:extLst>
          </p:cNvPr>
          <p:cNvSpPr/>
          <p:nvPr/>
        </p:nvSpPr>
        <p:spPr>
          <a:xfrm>
            <a:off x="8417663" y="116113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问答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7B7544AC-F501-A741-A1FF-1A92A9F62D1D}"/>
              </a:ext>
            </a:extLst>
          </p:cNvPr>
          <p:cNvSpPr/>
          <p:nvPr/>
        </p:nvSpPr>
        <p:spPr>
          <a:xfrm>
            <a:off x="8417663" y="3334446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语音合成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CD84B41B-DBDF-374C-B414-DBA36D33A977}"/>
              </a:ext>
            </a:extLst>
          </p:cNvPr>
          <p:cNvSpPr/>
          <p:nvPr/>
        </p:nvSpPr>
        <p:spPr>
          <a:xfrm>
            <a:off x="3577343" y="2470283"/>
            <a:ext cx="4144257" cy="1426118"/>
          </a:xfrm>
          <a:prstGeom prst="roundRect">
            <a:avLst>
              <a:gd name="adj" fmla="val 3373"/>
            </a:avLst>
          </a:prstGeom>
          <a:solidFill>
            <a:schemeClr val="accent6">
              <a:lumMod val="60000"/>
              <a:lumOff val="40000"/>
              <a:alpha val="80000"/>
            </a:schemeClr>
          </a:solidFill>
          <a:ln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>
                <a:solidFill>
                  <a:schemeClr val="tx1"/>
                </a:solidFill>
              </a:rPr>
              <a:t>后端</a:t>
            </a:r>
            <a:r>
              <a:rPr kumimoji="1" lang="en-US" altLang="zh-CN" dirty="0">
                <a:solidFill>
                  <a:schemeClr val="tx1"/>
                </a:solidFill>
              </a:rPr>
              <a:t>web</a:t>
            </a:r>
            <a:r>
              <a:rPr kumimoji="1" lang="zh-CN" altLang="en-US" dirty="0">
                <a:solidFill>
                  <a:schemeClr val="tx1"/>
                </a:solidFill>
              </a:rPr>
              <a:t>框架：</a:t>
            </a:r>
            <a:r>
              <a:rPr kumimoji="1" lang="en-US" altLang="zh-CN" dirty="0">
                <a:solidFill>
                  <a:schemeClr val="tx1"/>
                </a:solidFill>
              </a:rPr>
              <a:t>tornado</a:t>
            </a:r>
          </a:p>
          <a:p>
            <a:r>
              <a:rPr kumimoji="1" lang="zh-CN" altLang="en-US" dirty="0">
                <a:solidFill>
                  <a:schemeClr val="tx1"/>
                </a:solidFill>
              </a:rPr>
              <a:t>深度学习模型：</a:t>
            </a:r>
            <a:r>
              <a:rPr kumimoji="1" lang="en-US" altLang="zh-CN" dirty="0" err="1">
                <a:solidFill>
                  <a:schemeClr val="tx1"/>
                </a:solidFill>
              </a:rPr>
              <a:t>tensorflow</a:t>
            </a:r>
            <a:r>
              <a:rPr kumimoji="1" lang="en-US" altLang="zh-CN" dirty="0">
                <a:solidFill>
                  <a:schemeClr val="tx1"/>
                </a:solidFill>
              </a:rPr>
              <a:t>/</a:t>
            </a:r>
            <a:r>
              <a:rPr kumimoji="1" lang="en-US" altLang="zh-CN" dirty="0" err="1">
                <a:solidFill>
                  <a:schemeClr val="tx1"/>
                </a:solidFill>
              </a:rPr>
              <a:t>pytorch</a:t>
            </a:r>
            <a:endParaRPr kumimoji="1" lang="en-US" altLang="zh-CN" dirty="0">
              <a:solidFill>
                <a:schemeClr val="tx1"/>
              </a:solidFill>
            </a:endParaRPr>
          </a:p>
          <a:p>
            <a:r>
              <a:rPr kumimoji="1" lang="zh-CN" altLang="en-US" dirty="0">
                <a:solidFill>
                  <a:schemeClr val="tx1"/>
                </a:solidFill>
              </a:rPr>
              <a:t>数据抓去处理：</a:t>
            </a:r>
            <a:r>
              <a:rPr kumimoji="1" lang="en-US" altLang="zh-CN" dirty="0" err="1">
                <a:solidFill>
                  <a:schemeClr val="tx1"/>
                </a:solidFill>
              </a:rPr>
              <a:t>scrapy</a:t>
            </a:r>
            <a:r>
              <a:rPr kumimoji="1" lang="en-US" altLang="zh-CN" dirty="0">
                <a:solidFill>
                  <a:schemeClr val="tx1"/>
                </a:solidFill>
              </a:rPr>
              <a:t>+</a:t>
            </a:r>
            <a:r>
              <a:rPr kumimoji="1" lang="zh-CN" altLang="en-US" dirty="0">
                <a:solidFill>
                  <a:schemeClr val="tx1"/>
                </a:solidFill>
              </a:rPr>
              <a:t>其他库</a:t>
            </a:r>
            <a:endParaRPr kumimoji="1"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356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22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 err="1">
                <a:latin typeface="+mn-lt"/>
                <a:cs typeface="+mn-ea"/>
                <a:sym typeface="+mn-lt"/>
              </a:rPr>
              <a:t>nlp</a:t>
            </a:r>
            <a:r>
              <a:rPr lang="zh-CN" altLang="en-US" sz="2000" dirty="0">
                <a:latin typeface="+mn-lt"/>
                <a:cs typeface="+mn-ea"/>
                <a:sym typeface="+mn-lt"/>
              </a:rPr>
              <a:t>基础处理流程</a:t>
            </a: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8E50C285-8C93-1D4C-9353-17379EF71F1E}"/>
              </a:ext>
            </a:extLst>
          </p:cNvPr>
          <p:cNvSpPr/>
          <p:nvPr/>
        </p:nvSpPr>
        <p:spPr>
          <a:xfrm>
            <a:off x="459129" y="299085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数据抓取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4A1AEC4A-FE80-8B4F-86D5-59381A672BD7}"/>
              </a:ext>
            </a:extLst>
          </p:cNvPr>
          <p:cNvSpPr/>
          <p:nvPr/>
        </p:nvSpPr>
        <p:spPr>
          <a:xfrm>
            <a:off x="2884829" y="299085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数据预处理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83B31C7F-D6A5-8E4D-A2EE-BB8C4C248144}"/>
              </a:ext>
            </a:extLst>
          </p:cNvPr>
          <p:cNvSpPr/>
          <p:nvPr/>
        </p:nvSpPr>
        <p:spPr>
          <a:xfrm>
            <a:off x="5310529" y="299085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训练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71599B21-5157-1640-9136-BD17B3FDAE49}"/>
              </a:ext>
            </a:extLst>
          </p:cNvPr>
          <p:cNvSpPr/>
          <p:nvPr/>
        </p:nvSpPr>
        <p:spPr>
          <a:xfrm>
            <a:off x="7736229" y="299085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测试</a:t>
            </a: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CB2F0656-65B8-C145-A488-B6BD766BAE39}"/>
              </a:ext>
            </a:extLst>
          </p:cNvPr>
          <p:cNvSpPr/>
          <p:nvPr/>
        </p:nvSpPr>
        <p:spPr>
          <a:xfrm>
            <a:off x="10161929" y="2990850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上线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7C5AA7BA-C6E0-BA4E-A37E-9244C663DE3A}"/>
              </a:ext>
            </a:extLst>
          </p:cNvPr>
          <p:cNvSpPr/>
          <p:nvPr/>
        </p:nvSpPr>
        <p:spPr>
          <a:xfrm>
            <a:off x="459129" y="1345193"/>
            <a:ext cx="2425700" cy="1426118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r>
              <a:rPr kumimoji="1" lang="en-US" altLang="zh-CN" dirty="0" err="1">
                <a:solidFill>
                  <a:schemeClr val="tx1"/>
                </a:solidFill>
              </a:rPr>
              <a:t>scrapy</a:t>
            </a:r>
            <a:r>
              <a:rPr kumimoji="1" lang="zh-CN" altLang="en-US" dirty="0">
                <a:solidFill>
                  <a:schemeClr val="tx1"/>
                </a:solidFill>
              </a:rPr>
              <a:t>，分布式抓取</a:t>
            </a:r>
            <a:endParaRPr kumimoji="1" lang="en-US" altLang="zh-CN" dirty="0">
              <a:solidFill>
                <a:schemeClr val="tx1"/>
              </a:solidFill>
            </a:endParaRPr>
          </a:p>
          <a:p>
            <a:r>
              <a:rPr kumimoji="1" lang="en-US" altLang="zh-CN" dirty="0">
                <a:solidFill>
                  <a:schemeClr val="tx1"/>
                </a:solidFill>
              </a:rPr>
              <a:t>requests</a:t>
            </a: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B0C86783-6D13-6245-8617-6311AC5BB511}"/>
              </a:ext>
            </a:extLst>
          </p:cNvPr>
          <p:cNvSpPr/>
          <p:nvPr/>
        </p:nvSpPr>
        <p:spPr>
          <a:xfrm>
            <a:off x="2830171" y="3844461"/>
            <a:ext cx="2425700" cy="1426118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en-US" altLang="zh-CN" dirty="0">
                <a:solidFill>
                  <a:schemeClr val="tx1"/>
                </a:solidFill>
              </a:rPr>
              <a:t>regex</a:t>
            </a:r>
          </a:p>
          <a:p>
            <a:r>
              <a:rPr kumimoji="1" lang="en-US" altLang="zh-CN" dirty="0" err="1">
                <a:solidFill>
                  <a:schemeClr val="tx1"/>
                </a:solidFill>
              </a:rPr>
              <a:t>flashtext</a:t>
            </a:r>
            <a:endParaRPr kumimoji="1" lang="en-US" altLang="zh-CN" dirty="0">
              <a:solidFill>
                <a:schemeClr val="tx1"/>
              </a:solidFill>
            </a:endParaRPr>
          </a:p>
          <a:p>
            <a:r>
              <a:rPr kumimoji="1" lang="en-US" altLang="zh-CN" dirty="0">
                <a:solidFill>
                  <a:schemeClr val="tx1"/>
                </a:solidFill>
              </a:rPr>
              <a:t>spacy</a:t>
            </a:r>
          </a:p>
          <a:p>
            <a:r>
              <a:rPr kumimoji="1" lang="en-US" altLang="zh-CN" dirty="0">
                <a:solidFill>
                  <a:schemeClr val="tx1"/>
                </a:solidFill>
              </a:rPr>
              <a:t>……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2CC18203-BECA-6542-8CBA-D747F839411E}"/>
              </a:ext>
            </a:extLst>
          </p:cNvPr>
          <p:cNvSpPr/>
          <p:nvPr/>
        </p:nvSpPr>
        <p:spPr>
          <a:xfrm>
            <a:off x="5255871" y="1345193"/>
            <a:ext cx="2425700" cy="1426118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r>
              <a:rPr kumimoji="1" lang="en-US" altLang="zh-CN" dirty="0" err="1">
                <a:solidFill>
                  <a:schemeClr val="tx1"/>
                </a:solidFill>
              </a:rPr>
              <a:t>tensorflow</a:t>
            </a:r>
            <a:endParaRPr kumimoji="1" lang="en-US" altLang="zh-CN" dirty="0">
              <a:solidFill>
                <a:schemeClr val="tx1"/>
              </a:solidFill>
            </a:endParaRPr>
          </a:p>
          <a:p>
            <a:r>
              <a:rPr kumimoji="1" lang="en-US" altLang="zh-CN" dirty="0">
                <a:solidFill>
                  <a:schemeClr val="tx1"/>
                </a:solidFill>
              </a:rPr>
              <a:t>(</a:t>
            </a:r>
            <a:r>
              <a:rPr kumimoji="1" lang="en-US" altLang="zh-CN" dirty="0" err="1">
                <a:solidFill>
                  <a:schemeClr val="tx1"/>
                </a:solidFill>
              </a:rPr>
              <a:t>bert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finetune)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E78AEC2B-DB50-2A43-8D9F-C4E0DD12EA37}"/>
              </a:ext>
            </a:extLst>
          </p:cNvPr>
          <p:cNvSpPr/>
          <p:nvPr/>
        </p:nvSpPr>
        <p:spPr>
          <a:xfrm>
            <a:off x="7736229" y="3867150"/>
            <a:ext cx="2425700" cy="1426118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zh-CN" altLang="en-US" dirty="0">
                <a:solidFill>
                  <a:schemeClr val="tx1"/>
                </a:solidFill>
              </a:rPr>
              <a:t>单元测试</a:t>
            </a:r>
            <a:r>
              <a:rPr kumimoji="1" lang="en-US" altLang="zh-CN" dirty="0" err="1">
                <a:solidFill>
                  <a:schemeClr val="tx1"/>
                </a:solidFill>
              </a:rPr>
              <a:t>pytest</a:t>
            </a:r>
            <a:endParaRPr kumimoji="1" lang="en-US" altLang="zh-CN" dirty="0">
              <a:solidFill>
                <a:schemeClr val="tx1"/>
              </a:solidFill>
            </a:endParaRPr>
          </a:p>
          <a:p>
            <a:r>
              <a:rPr kumimoji="1" lang="zh-CN" altLang="en-US" dirty="0">
                <a:solidFill>
                  <a:schemeClr val="tx1"/>
                </a:solidFill>
              </a:rPr>
              <a:t>应用测试</a:t>
            </a:r>
            <a:r>
              <a:rPr kumimoji="1" lang="en-US" altLang="zh-CN" dirty="0">
                <a:solidFill>
                  <a:schemeClr val="tx1"/>
                </a:solidFill>
              </a:rPr>
              <a:t>requests</a:t>
            </a:r>
          </a:p>
          <a:p>
            <a:r>
              <a:rPr kumimoji="1" lang="zh-CN" altLang="en-US" dirty="0">
                <a:solidFill>
                  <a:schemeClr val="tx1"/>
                </a:solidFill>
              </a:rPr>
              <a:t>其他自动化脚本</a:t>
            </a:r>
            <a:endParaRPr kumimoji="1" lang="en-US" altLang="zh-CN" dirty="0">
              <a:solidFill>
                <a:schemeClr val="tx1"/>
              </a:solidFill>
            </a:endParaRP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2C3CAE3-1E5C-244C-8E08-9DDCD7D2B71A}"/>
              </a:ext>
            </a:extLst>
          </p:cNvPr>
          <p:cNvSpPr/>
          <p:nvPr/>
        </p:nvSpPr>
        <p:spPr>
          <a:xfrm>
            <a:off x="9761879" y="1345193"/>
            <a:ext cx="2425700" cy="1426118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r>
              <a:rPr kumimoji="1" lang="zh-CN" altLang="en-US" dirty="0">
                <a:solidFill>
                  <a:schemeClr val="tx1"/>
                </a:solidFill>
              </a:rPr>
              <a:t>自动化部署</a:t>
            </a:r>
            <a:endParaRPr kumimoji="1" lang="en-US" altLang="zh-CN" dirty="0">
              <a:solidFill>
                <a:schemeClr val="tx1"/>
              </a:solidFill>
            </a:endParaRPr>
          </a:p>
          <a:p>
            <a:r>
              <a:rPr kumimoji="1" lang="en-US" altLang="zh-CN" dirty="0">
                <a:solidFill>
                  <a:schemeClr val="tx1"/>
                </a:solidFill>
              </a:rPr>
              <a:t>web</a:t>
            </a:r>
            <a:r>
              <a:rPr kumimoji="1" lang="zh-CN" altLang="en-US" dirty="0">
                <a:solidFill>
                  <a:schemeClr val="tx1"/>
                </a:solidFill>
              </a:rPr>
              <a:t>应用</a:t>
            </a:r>
            <a:r>
              <a:rPr kumimoji="1" lang="en-US" altLang="zh-CN" dirty="0">
                <a:solidFill>
                  <a:schemeClr val="tx1"/>
                </a:solidFill>
              </a:rPr>
              <a:t>: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tornado</a:t>
            </a:r>
          </a:p>
          <a:p>
            <a:r>
              <a:rPr kumimoji="1" lang="en-US" altLang="zh-CN" dirty="0" err="1">
                <a:solidFill>
                  <a:schemeClr val="tx1"/>
                </a:solidFill>
              </a:rPr>
              <a:t>tensorflow</a:t>
            </a:r>
            <a:endParaRPr kumimoji="1" lang="en-US" altLang="zh-CN" dirty="0">
              <a:solidFill>
                <a:schemeClr val="tx1"/>
              </a:solidFill>
            </a:endParaRPr>
          </a:p>
        </p:txBody>
      </p:sp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99A8FFDA-E892-E141-A796-15046EE2B7E8}"/>
              </a:ext>
            </a:extLst>
          </p:cNvPr>
          <p:cNvCxnSpPr>
            <a:stCxn id="29" idx="3"/>
            <a:endCxn id="30" idx="1"/>
          </p:cNvCxnSpPr>
          <p:nvPr/>
        </p:nvCxnSpPr>
        <p:spPr>
          <a:xfrm>
            <a:off x="2084729" y="3429000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49903002-D894-7A4A-A138-8F8ABF1A030C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4510429" y="3429000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DBAC4AE8-8914-2644-A2D5-E539669EBEEA}"/>
              </a:ext>
            </a:extLst>
          </p:cNvPr>
          <p:cNvCxnSpPr>
            <a:cxnSpLocks/>
            <a:stCxn id="31" idx="3"/>
            <a:endCxn id="32" idx="1"/>
          </p:cNvCxnSpPr>
          <p:nvPr/>
        </p:nvCxnSpPr>
        <p:spPr>
          <a:xfrm>
            <a:off x="6936129" y="3429000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9E1C99E9-1E31-714C-BA19-941A3B693262}"/>
              </a:ext>
            </a:extLst>
          </p:cNvPr>
          <p:cNvCxnSpPr>
            <a:cxnSpLocks/>
            <a:stCxn id="32" idx="3"/>
            <a:endCxn id="33" idx="1"/>
          </p:cNvCxnSpPr>
          <p:nvPr/>
        </p:nvCxnSpPr>
        <p:spPr>
          <a:xfrm>
            <a:off x="9361829" y="3429000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>
            <a:extLst>
              <a:ext uri="{FF2B5EF4-FFF2-40B4-BE49-F238E27FC236}">
                <a16:creationId xmlns:a16="http://schemas.microsoft.com/office/drawing/2014/main" id="{E0F4CBC1-DAB8-9344-8FB8-9AA523FE0EAB}"/>
              </a:ext>
            </a:extLst>
          </p:cNvPr>
          <p:cNvCxnSpPr>
            <a:stCxn id="33" idx="2"/>
            <a:endCxn id="29" idx="2"/>
          </p:cNvCxnSpPr>
          <p:nvPr/>
        </p:nvCxnSpPr>
        <p:spPr>
          <a:xfrm rot="5400000">
            <a:off x="6123329" y="-984250"/>
            <a:ext cx="12700" cy="9702800"/>
          </a:xfrm>
          <a:prstGeom prst="bentConnector3">
            <a:avLst>
              <a:gd name="adj1" fmla="val 15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肘形连接符 53">
            <a:extLst>
              <a:ext uri="{FF2B5EF4-FFF2-40B4-BE49-F238E27FC236}">
                <a16:creationId xmlns:a16="http://schemas.microsoft.com/office/drawing/2014/main" id="{0ABABB32-5927-F544-8E52-C120F97CDA98}"/>
              </a:ext>
            </a:extLst>
          </p:cNvPr>
          <p:cNvCxnSpPr>
            <a:cxnSpLocks/>
            <a:stCxn id="33" idx="2"/>
            <a:endCxn id="31" idx="1"/>
          </p:cNvCxnSpPr>
          <p:nvPr/>
        </p:nvCxnSpPr>
        <p:spPr>
          <a:xfrm rot="5400000" flipH="1">
            <a:off x="7923554" y="815975"/>
            <a:ext cx="438150" cy="5664200"/>
          </a:xfrm>
          <a:prstGeom prst="bentConnector4">
            <a:avLst>
              <a:gd name="adj1" fmla="val -317787"/>
              <a:gd name="adj2" fmla="val 10403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>
            <a:extLst>
              <a:ext uri="{FF2B5EF4-FFF2-40B4-BE49-F238E27FC236}">
                <a16:creationId xmlns:a16="http://schemas.microsoft.com/office/drawing/2014/main" id="{3ECC2900-70A4-364D-9F09-63F9A5628DE6}"/>
              </a:ext>
            </a:extLst>
          </p:cNvPr>
          <p:cNvCxnSpPr>
            <a:cxnSpLocks/>
            <a:stCxn id="33" idx="0"/>
            <a:endCxn id="32" idx="0"/>
          </p:cNvCxnSpPr>
          <p:nvPr/>
        </p:nvCxnSpPr>
        <p:spPr>
          <a:xfrm rot="16200000" flipV="1">
            <a:off x="9761879" y="1778000"/>
            <a:ext cx="12700" cy="2425700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肘形连接符 60">
            <a:extLst>
              <a:ext uri="{FF2B5EF4-FFF2-40B4-BE49-F238E27FC236}">
                <a16:creationId xmlns:a16="http://schemas.microsoft.com/office/drawing/2014/main" id="{6B7BD41D-7C91-4545-BF4B-2F9A92DBF0AD}"/>
              </a:ext>
            </a:extLst>
          </p:cNvPr>
          <p:cNvCxnSpPr>
            <a:cxnSpLocks/>
            <a:stCxn id="32" idx="2"/>
            <a:endCxn id="31" idx="2"/>
          </p:cNvCxnSpPr>
          <p:nvPr/>
        </p:nvCxnSpPr>
        <p:spPr>
          <a:xfrm rot="5400000">
            <a:off x="7336179" y="2654300"/>
            <a:ext cx="12700" cy="2425700"/>
          </a:xfrm>
          <a:prstGeom prst="bentConnector3">
            <a:avLst>
              <a:gd name="adj1" fmla="val 83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457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23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latin typeface="+mn-lt"/>
                <a:cs typeface="+mn-ea"/>
                <a:sym typeface="+mn-lt"/>
              </a:rPr>
              <a:t>其他协作工具介绍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2C3CAE3-1E5C-244C-8E08-9DDCD7D2B71A}"/>
              </a:ext>
            </a:extLst>
          </p:cNvPr>
          <p:cNvSpPr/>
          <p:nvPr/>
        </p:nvSpPr>
        <p:spPr>
          <a:xfrm>
            <a:off x="4427256" y="1351977"/>
            <a:ext cx="3337487" cy="665045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zh-CN" altLang="en-US" sz="2800" dirty="0">
                <a:solidFill>
                  <a:schemeClr val="tx1"/>
                </a:solidFill>
              </a:rPr>
              <a:t>代码管理工具：</a:t>
            </a:r>
            <a:r>
              <a:rPr kumimoji="1" lang="en-US" altLang="zh-CN" sz="2800" dirty="0">
                <a:solidFill>
                  <a:schemeClr val="tx1"/>
                </a:solidFill>
              </a:rPr>
              <a:t>git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DB0CAA71-65CC-D942-BDAE-FFC85B76FF24}"/>
              </a:ext>
            </a:extLst>
          </p:cNvPr>
          <p:cNvSpPr/>
          <p:nvPr/>
        </p:nvSpPr>
        <p:spPr>
          <a:xfrm>
            <a:off x="732178" y="2421144"/>
            <a:ext cx="2425700" cy="436356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zh-CN" altLang="en-US" sz="2400" dirty="0">
                <a:solidFill>
                  <a:schemeClr val="tx1"/>
                </a:solidFill>
              </a:rPr>
              <a:t>痛点：</a:t>
            </a:r>
            <a:endParaRPr lang="en-AU" altLang="zh-CN" sz="24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400" dirty="0">
              <a:solidFill>
                <a:schemeClr val="tx1"/>
              </a:solidFill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EC3C01DD-9C41-D242-85AE-440EA788C980}"/>
              </a:ext>
            </a:extLst>
          </p:cNvPr>
          <p:cNvSpPr/>
          <p:nvPr/>
        </p:nvSpPr>
        <p:spPr>
          <a:xfrm>
            <a:off x="732178" y="3149601"/>
            <a:ext cx="3535022" cy="3408156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zh-CN" altLang="en-US" b="1" dirty="0">
                <a:solidFill>
                  <a:schemeClr val="accent1"/>
                </a:solidFill>
                <a:cs typeface="+mn-ea"/>
                <a:sym typeface="+mn-lt"/>
              </a:rPr>
              <a:t>版本繁多</a:t>
            </a:r>
            <a:endParaRPr lang="en-US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accent2"/>
                </a:solidFill>
                <a:cs typeface="+mn-ea"/>
                <a:sym typeface="+mn-lt"/>
              </a:rPr>
              <a:t>本地出现大量项目，以日期、版本号命名</a:t>
            </a:r>
            <a:endParaRPr lang="en-US" altLang="zh-CN" dirty="0">
              <a:solidFill>
                <a:schemeClr val="accent2"/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accent2"/>
                </a:solidFill>
                <a:cs typeface="+mn-ea"/>
                <a:sym typeface="+mn-lt"/>
              </a:rPr>
              <a:t>不同版本改动和功能难以区分</a:t>
            </a:r>
            <a:endParaRPr lang="en-US" altLang="zh-CN" dirty="0">
              <a:solidFill>
                <a:schemeClr val="accent2"/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accent2"/>
                </a:solidFill>
                <a:cs typeface="+mn-ea"/>
                <a:sym typeface="+mn-lt"/>
              </a:rPr>
              <a:t>以往版本难以追溯</a:t>
            </a:r>
            <a:endParaRPr lang="en-US" altLang="zh-CN" dirty="0">
              <a:solidFill>
                <a:schemeClr val="accent2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solidFill>
                <a:schemeClr val="tx1"/>
              </a:solidFill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BEA21DD1-F447-CA42-8C32-6734DC8A395E}"/>
              </a:ext>
            </a:extLst>
          </p:cNvPr>
          <p:cNvSpPr/>
          <p:nvPr/>
        </p:nvSpPr>
        <p:spPr>
          <a:xfrm>
            <a:off x="4645989" y="3149601"/>
            <a:ext cx="3535022" cy="3408156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0"/>
            <a:r>
              <a:rPr lang="zh-CN" altLang="en-US" b="1" dirty="0">
                <a:solidFill>
                  <a:schemeClr val="accent1"/>
                </a:solidFill>
                <a:cs typeface="+mn-ea"/>
                <a:sym typeface="+mn-lt"/>
              </a:rPr>
              <a:t>多人协作</a:t>
            </a:r>
            <a:endParaRPr lang="en-AU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accent2"/>
                </a:solidFill>
                <a:cs typeface="+mn-ea"/>
                <a:sym typeface="+mn-lt"/>
              </a:rPr>
              <a:t>不同开发者开发不同功能，难以协作</a:t>
            </a:r>
            <a:endParaRPr lang="en-US" altLang="zh-CN" dirty="0">
              <a:solidFill>
                <a:schemeClr val="accent2"/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accent2"/>
                </a:solidFill>
                <a:cs typeface="+mn-ea"/>
                <a:sym typeface="+mn-lt"/>
              </a:rPr>
              <a:t>可能出现冲突、重复修改等</a:t>
            </a:r>
            <a:endParaRPr lang="en-US" altLang="zh-CN" dirty="0">
              <a:solidFill>
                <a:schemeClr val="accent2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solidFill>
                <a:schemeClr val="tx1"/>
              </a:solidFill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E7B95A07-7F7E-DA4B-9680-22CDF4893ECB}"/>
              </a:ext>
            </a:extLst>
          </p:cNvPr>
          <p:cNvSpPr/>
          <p:nvPr/>
        </p:nvSpPr>
        <p:spPr>
          <a:xfrm>
            <a:off x="8559800" y="3149601"/>
            <a:ext cx="3535022" cy="3408156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zh-CN" altLang="en-US" b="1" dirty="0">
                <a:solidFill>
                  <a:schemeClr val="accent1"/>
                </a:solidFill>
                <a:cs typeface="+mn-ea"/>
                <a:sym typeface="+mn-lt"/>
              </a:rPr>
              <a:t>持续集成</a:t>
            </a:r>
            <a:endParaRPr lang="en-US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accent2"/>
                </a:solidFill>
                <a:cs typeface="+mn-ea"/>
                <a:sym typeface="+mn-lt"/>
              </a:rPr>
              <a:t>开发、测试、部署难以自动化</a:t>
            </a:r>
            <a:endParaRPr lang="en-US" altLang="zh-CN" dirty="0">
              <a:solidFill>
                <a:schemeClr val="accent2"/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accent2"/>
                </a:solidFill>
                <a:cs typeface="+mn-ea"/>
                <a:sym typeface="+mn-lt"/>
              </a:rPr>
              <a:t>功能迭代难以自动化</a:t>
            </a:r>
            <a:endParaRPr lang="en-US" altLang="zh-CN" dirty="0">
              <a:solidFill>
                <a:schemeClr val="accent2"/>
              </a:solidFill>
              <a:cs typeface="+mn-ea"/>
              <a:sym typeface="+mn-lt"/>
            </a:endParaRPr>
          </a:p>
          <a:p>
            <a:endParaRPr lang="en-AU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solidFill>
                <a:schemeClr val="tx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D5BC2C0-E3F1-F840-9983-8E90481B9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000"/>
          <a:stretch/>
        </p:blipFill>
        <p:spPr>
          <a:xfrm>
            <a:off x="7764743" y="1206831"/>
            <a:ext cx="869950" cy="118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8367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24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latin typeface="+mn-lt"/>
                <a:cs typeface="+mn-ea"/>
                <a:sym typeface="+mn-lt"/>
              </a:rPr>
              <a:t>其他协作工具介绍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2C3CAE3-1E5C-244C-8E08-9DDCD7D2B71A}"/>
              </a:ext>
            </a:extLst>
          </p:cNvPr>
          <p:cNvSpPr/>
          <p:nvPr/>
        </p:nvSpPr>
        <p:spPr>
          <a:xfrm>
            <a:off x="4427256" y="1351977"/>
            <a:ext cx="3337487" cy="665045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zh-CN" altLang="en-US" sz="2800" dirty="0">
                <a:solidFill>
                  <a:schemeClr val="tx1"/>
                </a:solidFill>
              </a:rPr>
              <a:t>代码管理工具：</a:t>
            </a:r>
            <a:r>
              <a:rPr kumimoji="1" lang="en-US" altLang="zh-CN" sz="2800" dirty="0">
                <a:solidFill>
                  <a:schemeClr val="tx1"/>
                </a:solidFill>
              </a:rPr>
              <a:t>git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BEA21DD1-F447-CA42-8C32-6734DC8A395E}"/>
              </a:ext>
            </a:extLst>
          </p:cNvPr>
          <p:cNvSpPr/>
          <p:nvPr/>
        </p:nvSpPr>
        <p:spPr>
          <a:xfrm>
            <a:off x="380999" y="2944211"/>
            <a:ext cx="6553200" cy="3408156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accent1"/>
                </a:solidFill>
                <a:cs typeface="+mn-ea"/>
                <a:sym typeface="+mn-lt"/>
              </a:rPr>
              <a:t>分布式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版本控制系统，远程仓库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+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每个人的私有仓库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使用</a:t>
            </a:r>
            <a:r>
              <a:rPr lang="zh-CN" altLang="en-US" dirty="0">
                <a:solidFill>
                  <a:schemeClr val="accent1"/>
                </a:solidFill>
                <a:cs typeface="+mn-ea"/>
                <a:sym typeface="+mn-lt"/>
              </a:rPr>
              <a:t>基于文本行的比较工具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，版本迭代仅保存变化部分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本地分为工作区和版本库，隔离代码改动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solidFill>
                <a:schemeClr val="tx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AB2AF10-CA9B-5140-936E-4A8E23E98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7385" y="2203980"/>
            <a:ext cx="4551515" cy="288740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890220B-8541-1146-9F94-7B002DAF03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217" r="-150"/>
          <a:stretch/>
        </p:blipFill>
        <p:spPr>
          <a:xfrm>
            <a:off x="6934199" y="5384690"/>
            <a:ext cx="4657797" cy="63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9407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25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latin typeface="+mn-lt"/>
                <a:cs typeface="+mn-ea"/>
                <a:sym typeface="+mn-lt"/>
              </a:rPr>
              <a:t>其他协作工具介绍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00BA343-1B7B-F14D-B3EC-ADEFCB32F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44" y="2793968"/>
            <a:ext cx="5580456" cy="2851150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747A54D3-DE53-5A48-8035-5AFC5F090616}"/>
              </a:ext>
            </a:extLst>
          </p:cNvPr>
          <p:cNvSpPr/>
          <p:nvPr/>
        </p:nvSpPr>
        <p:spPr>
          <a:xfrm>
            <a:off x="4427256" y="1351977"/>
            <a:ext cx="3337487" cy="665045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zh-CN" altLang="en-US" sz="2800" dirty="0">
                <a:solidFill>
                  <a:schemeClr val="tx1"/>
                </a:solidFill>
              </a:rPr>
              <a:t>代码管理工具：</a:t>
            </a:r>
            <a:r>
              <a:rPr kumimoji="1" lang="en-US" altLang="zh-CN" sz="2800" dirty="0">
                <a:solidFill>
                  <a:schemeClr val="tx1"/>
                </a:solidFill>
              </a:rPr>
              <a:t>git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CF1B47E-9EEB-D748-9AA8-AEF308D58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628" y="2733643"/>
            <a:ext cx="5748297" cy="291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118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26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latin typeface="+mn-lt"/>
                <a:cs typeface="+mn-ea"/>
                <a:sym typeface="+mn-lt"/>
              </a:rPr>
              <a:t>其他协作工具介绍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2C3CAE3-1E5C-244C-8E08-9DDCD7D2B71A}"/>
              </a:ext>
            </a:extLst>
          </p:cNvPr>
          <p:cNvSpPr/>
          <p:nvPr/>
        </p:nvSpPr>
        <p:spPr>
          <a:xfrm>
            <a:off x="4427256" y="1351977"/>
            <a:ext cx="3337487" cy="665045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zh-CN" altLang="en-US" sz="2800" dirty="0">
                <a:solidFill>
                  <a:schemeClr val="tx1"/>
                </a:solidFill>
              </a:rPr>
              <a:t>单元测试：</a:t>
            </a:r>
            <a:r>
              <a:rPr kumimoji="1" lang="en-US" altLang="zh-CN" sz="2800" dirty="0" err="1">
                <a:solidFill>
                  <a:schemeClr val="tx1"/>
                </a:solidFill>
              </a:rPr>
              <a:t>pytest</a:t>
            </a:r>
            <a:endParaRPr kumimoji="1" lang="en-US" altLang="zh-CN" sz="2800" dirty="0">
              <a:solidFill>
                <a:schemeClr val="tx1"/>
              </a:solidFill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BEA21DD1-F447-CA42-8C32-6734DC8A395E}"/>
              </a:ext>
            </a:extLst>
          </p:cNvPr>
          <p:cNvSpPr/>
          <p:nvPr/>
        </p:nvSpPr>
        <p:spPr>
          <a:xfrm>
            <a:off x="4427256" y="3136901"/>
            <a:ext cx="6553200" cy="3408156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function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测试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服务测试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32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27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latin typeface="+mn-lt"/>
                <a:cs typeface="+mn-ea"/>
                <a:sym typeface="+mn-lt"/>
              </a:rPr>
              <a:t>其他协作工具介绍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2C3CAE3-1E5C-244C-8E08-9DDCD7D2B71A}"/>
              </a:ext>
            </a:extLst>
          </p:cNvPr>
          <p:cNvSpPr/>
          <p:nvPr/>
        </p:nvSpPr>
        <p:spPr>
          <a:xfrm>
            <a:off x="4427256" y="1351977"/>
            <a:ext cx="3337487" cy="665045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en-US" altLang="zh-CN" sz="2800" dirty="0">
                <a:solidFill>
                  <a:schemeClr val="tx1"/>
                </a:solidFill>
              </a:rPr>
              <a:t>CI/CD</a:t>
            </a:r>
            <a:r>
              <a:rPr kumimoji="1" lang="zh-CN" altLang="en-US" sz="2800" dirty="0">
                <a:solidFill>
                  <a:schemeClr val="tx1"/>
                </a:solidFill>
              </a:rPr>
              <a:t>：</a:t>
            </a:r>
            <a:r>
              <a:rPr kumimoji="1" lang="en-US" altLang="zh-CN" sz="2800" dirty="0">
                <a:solidFill>
                  <a:schemeClr val="tx1"/>
                </a:solidFill>
              </a:rPr>
              <a:t>Jenkins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BEA21DD1-F447-CA42-8C32-6734DC8A395E}"/>
              </a:ext>
            </a:extLst>
          </p:cNvPr>
          <p:cNvSpPr/>
          <p:nvPr/>
        </p:nvSpPr>
        <p:spPr>
          <a:xfrm>
            <a:off x="4427256" y="2347311"/>
            <a:ext cx="4907244" cy="1754777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自动化测试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自动化构建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自动化部署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solidFill>
                <a:schemeClr val="tx1"/>
              </a:solidFill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485A8872-7F1F-9D40-A75D-E1B21B65DD02}"/>
              </a:ext>
            </a:extLst>
          </p:cNvPr>
          <p:cNvSpPr/>
          <p:nvPr/>
        </p:nvSpPr>
        <p:spPr>
          <a:xfrm>
            <a:off x="431800" y="4401121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提交代码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330501B2-41CB-684B-85CF-BD79CEA80505}"/>
              </a:ext>
            </a:extLst>
          </p:cNvPr>
          <p:cNvSpPr/>
          <p:nvPr/>
        </p:nvSpPr>
        <p:spPr>
          <a:xfrm>
            <a:off x="2857500" y="4401121"/>
            <a:ext cx="1625600" cy="8763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bg1"/>
                </a:solidFill>
              </a:rPr>
              <a:t>自动化测试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CC479C68-74BC-FA47-B2B0-C29A65C162F0}"/>
              </a:ext>
            </a:extLst>
          </p:cNvPr>
          <p:cNvSpPr/>
          <p:nvPr/>
        </p:nvSpPr>
        <p:spPr>
          <a:xfrm>
            <a:off x="5283200" y="4401121"/>
            <a:ext cx="1625600" cy="8763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bg1"/>
                </a:solidFill>
              </a:rPr>
              <a:t>自动化构建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95E5ACA6-4A48-4C40-BA49-F7F16B3B06C8}"/>
              </a:ext>
            </a:extLst>
          </p:cNvPr>
          <p:cNvSpPr/>
          <p:nvPr/>
        </p:nvSpPr>
        <p:spPr>
          <a:xfrm>
            <a:off x="7708900" y="4401121"/>
            <a:ext cx="1625600" cy="8763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bg1"/>
                </a:solidFill>
              </a:rPr>
              <a:t>自动化部署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451174A2-19E6-4D44-BB02-A90A6DF7A240}"/>
              </a:ext>
            </a:extLst>
          </p:cNvPr>
          <p:cNvSpPr/>
          <p:nvPr/>
        </p:nvSpPr>
        <p:spPr>
          <a:xfrm>
            <a:off x="10134600" y="4401121"/>
            <a:ext cx="1625600" cy="8763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上线</a:t>
            </a:r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9C94D967-501A-0548-964F-E70661978DCB}"/>
              </a:ext>
            </a:extLst>
          </p:cNvPr>
          <p:cNvCxnSpPr>
            <a:stCxn id="16" idx="3"/>
            <a:endCxn id="17" idx="1"/>
          </p:cNvCxnSpPr>
          <p:nvPr/>
        </p:nvCxnSpPr>
        <p:spPr>
          <a:xfrm>
            <a:off x="2057400" y="4839271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F208B728-30BA-0548-88C6-F017317C85A4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4483100" y="4839271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D8A61F43-505B-624F-A1FA-F603B91D029A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6908800" y="4839271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AADE9856-8901-2D40-884C-7924EA418F7D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9334500" y="4839271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03018BEF-2B51-2A47-8283-E7584307A56B}"/>
              </a:ext>
            </a:extLst>
          </p:cNvPr>
          <p:cNvSpPr/>
          <p:nvPr/>
        </p:nvSpPr>
        <p:spPr>
          <a:xfrm>
            <a:off x="5283200" y="5918197"/>
            <a:ext cx="1625600" cy="56572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</a:rPr>
              <a:t>Jenkins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B6F6E01F-CE4D-D244-B72A-C21897A97498}"/>
              </a:ext>
            </a:extLst>
          </p:cNvPr>
          <p:cNvCxnSpPr>
            <a:cxnSpLocks/>
          </p:cNvCxnSpPr>
          <p:nvPr/>
        </p:nvCxnSpPr>
        <p:spPr>
          <a:xfrm flipV="1">
            <a:off x="6032500" y="5372098"/>
            <a:ext cx="0" cy="469899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0C05D873-B48A-EC4E-9B98-3FACABE9073A}"/>
              </a:ext>
            </a:extLst>
          </p:cNvPr>
          <p:cNvCxnSpPr>
            <a:cxnSpLocks/>
          </p:cNvCxnSpPr>
          <p:nvPr/>
        </p:nvCxnSpPr>
        <p:spPr>
          <a:xfrm flipH="1" flipV="1">
            <a:off x="4069666" y="5372098"/>
            <a:ext cx="959534" cy="54610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2FF926CC-6DB3-2D44-8070-E79808ECC8C2}"/>
              </a:ext>
            </a:extLst>
          </p:cNvPr>
          <p:cNvCxnSpPr>
            <a:cxnSpLocks/>
          </p:cNvCxnSpPr>
          <p:nvPr/>
        </p:nvCxnSpPr>
        <p:spPr>
          <a:xfrm flipV="1">
            <a:off x="7200900" y="5372098"/>
            <a:ext cx="889000" cy="565149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图片 33">
            <a:extLst>
              <a:ext uri="{FF2B5EF4-FFF2-40B4-BE49-F238E27FC236}">
                <a16:creationId xmlns:a16="http://schemas.microsoft.com/office/drawing/2014/main" id="{FF9314F5-C4B1-7C4C-9DF3-B35B0CEDC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0145" y="1351977"/>
            <a:ext cx="550510" cy="75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408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28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>
                <a:latin typeface="+mn-lt"/>
                <a:cs typeface="+mn-ea"/>
                <a:sym typeface="+mn-lt"/>
              </a:rPr>
              <a:t>其他协作工具介绍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2C3CAE3-1E5C-244C-8E08-9DDCD7D2B71A}"/>
              </a:ext>
            </a:extLst>
          </p:cNvPr>
          <p:cNvSpPr/>
          <p:nvPr/>
        </p:nvSpPr>
        <p:spPr>
          <a:xfrm>
            <a:off x="4427256" y="1351977"/>
            <a:ext cx="3337487" cy="665045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zh-CN" altLang="en-US" sz="2800" dirty="0">
                <a:solidFill>
                  <a:schemeClr val="tx1"/>
                </a:solidFill>
              </a:rPr>
              <a:t>容器化：</a:t>
            </a:r>
            <a:r>
              <a:rPr kumimoji="1" lang="en-US" altLang="zh-CN" sz="2800" dirty="0">
                <a:solidFill>
                  <a:schemeClr val="tx1"/>
                </a:solidFill>
              </a:rPr>
              <a:t>docker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BEA21DD1-F447-CA42-8C32-6734DC8A395E}"/>
              </a:ext>
            </a:extLst>
          </p:cNvPr>
          <p:cNvSpPr/>
          <p:nvPr/>
        </p:nvSpPr>
        <p:spPr>
          <a:xfrm>
            <a:off x="1854315" y="3634530"/>
            <a:ext cx="2606591" cy="1754777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服务容器化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和宿主环境隔离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微服务化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altLang="zh-CN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solidFill>
                <a:schemeClr val="tx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AFAFF0E-74B3-A34D-9613-C454A6C16C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50" r="7037" b="34517"/>
          <a:stretch/>
        </p:blipFill>
        <p:spPr>
          <a:xfrm>
            <a:off x="7325946" y="1256205"/>
            <a:ext cx="1195754" cy="856587"/>
          </a:xfrm>
          <a:prstGeom prst="rect">
            <a:avLst/>
          </a:prstGeom>
        </p:spPr>
      </p:pic>
      <p:sp>
        <p:nvSpPr>
          <p:cNvPr id="28" name="圆角矩形 27">
            <a:extLst>
              <a:ext uri="{FF2B5EF4-FFF2-40B4-BE49-F238E27FC236}">
                <a16:creationId xmlns:a16="http://schemas.microsoft.com/office/drawing/2014/main" id="{C92FA287-B4F5-2945-AA5F-11A9C783EDD0}"/>
              </a:ext>
            </a:extLst>
          </p:cNvPr>
          <p:cNvSpPr/>
          <p:nvPr/>
        </p:nvSpPr>
        <p:spPr>
          <a:xfrm>
            <a:off x="5594642" y="2552700"/>
            <a:ext cx="5364089" cy="3918438"/>
          </a:xfrm>
          <a:prstGeom prst="roundRect">
            <a:avLst>
              <a:gd name="adj" fmla="val 266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Linux/Windows/Mac</a:t>
            </a:r>
          </a:p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FFCF3A07-484B-D645-8A8F-AA2354E0AD90}"/>
              </a:ext>
            </a:extLst>
          </p:cNvPr>
          <p:cNvSpPr/>
          <p:nvPr/>
        </p:nvSpPr>
        <p:spPr>
          <a:xfrm>
            <a:off x="6245371" y="2874946"/>
            <a:ext cx="1625600" cy="1556377"/>
          </a:xfrm>
          <a:prstGeom prst="roundRect">
            <a:avLst>
              <a:gd name="adj" fmla="val 8019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docker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0</a:t>
            </a:r>
          </a:p>
          <a:p>
            <a:pPr algn="ctr"/>
            <a:endParaRPr kumimoji="1" lang="en-US" altLang="zh-CN" dirty="0">
              <a:solidFill>
                <a:schemeClr val="tx1"/>
              </a:solidFill>
            </a:endParaRPr>
          </a:p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Linux</a:t>
            </a:r>
            <a:r>
              <a:rPr kumimoji="1" lang="zh-CN" altLang="en-US" dirty="0">
                <a:solidFill>
                  <a:schemeClr val="tx1"/>
                </a:solidFill>
              </a:rPr>
              <a:t> 环境</a:t>
            </a: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5EBCA767-5C82-7E4C-9B64-B8A008051E22}"/>
              </a:ext>
            </a:extLst>
          </p:cNvPr>
          <p:cNvSpPr/>
          <p:nvPr/>
        </p:nvSpPr>
        <p:spPr>
          <a:xfrm>
            <a:off x="8521700" y="2874946"/>
            <a:ext cx="1625600" cy="8763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docker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3AD3062A-A2FA-2448-81E0-61603887024D}"/>
              </a:ext>
            </a:extLst>
          </p:cNvPr>
          <p:cNvSpPr/>
          <p:nvPr/>
        </p:nvSpPr>
        <p:spPr>
          <a:xfrm>
            <a:off x="6245371" y="4725495"/>
            <a:ext cx="1625600" cy="8763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docker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2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823C3572-F46F-F04B-BCBA-B9916432A001}"/>
              </a:ext>
            </a:extLst>
          </p:cNvPr>
          <p:cNvSpPr/>
          <p:nvPr/>
        </p:nvSpPr>
        <p:spPr>
          <a:xfrm>
            <a:off x="8521700" y="4725495"/>
            <a:ext cx="1625600" cy="8763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docker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3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179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"/>
          <p:cNvSpPr txBox="1"/>
          <p:nvPr/>
        </p:nvSpPr>
        <p:spPr>
          <a:xfrm>
            <a:off x="4585333" y="3424634"/>
            <a:ext cx="4689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1" lang="en-US" altLang="zh-CN" sz="2400" dirty="0" err="1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Woobo</a:t>
            </a:r>
            <a:r>
              <a:rPr kumimoji="1" lang="zh-CN" altLang="en-US" sz="2400" dirty="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语音合成体验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4585332" y="2655193"/>
            <a:ext cx="54603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1"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TTS</a:t>
            </a:r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kumimoji="1"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Demo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4416441" y="2757714"/>
            <a:ext cx="0" cy="112858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2699658" y="2485638"/>
            <a:ext cx="1547892" cy="1573583"/>
            <a:chOff x="2498710" y="2311467"/>
            <a:chExt cx="1748840" cy="1777866"/>
          </a:xfrm>
        </p:grpSpPr>
        <p:sp>
          <p:nvSpPr>
            <p:cNvPr id="6" name="椭圆 5"/>
            <p:cNvSpPr/>
            <p:nvPr/>
          </p:nvSpPr>
          <p:spPr>
            <a:xfrm>
              <a:off x="2644792" y="2457549"/>
              <a:ext cx="1456676" cy="14566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8000" dirty="0"/>
                <a:t>3</a:t>
              </a:r>
              <a:endParaRPr lang="zh-CN" altLang="en-US" sz="8000" dirty="0"/>
            </a:p>
          </p:txBody>
        </p:sp>
        <p:sp>
          <p:nvSpPr>
            <p:cNvPr id="7" name="椭圆 6"/>
            <p:cNvSpPr/>
            <p:nvPr/>
          </p:nvSpPr>
          <p:spPr>
            <a:xfrm>
              <a:off x="2498710" y="2311467"/>
              <a:ext cx="1748840" cy="1748840"/>
            </a:xfrm>
            <a:prstGeom prst="ellipse">
              <a:avLst/>
            </a:prstGeom>
            <a:noFill/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8000" dirty="0"/>
            </a:p>
          </p:txBody>
        </p:sp>
        <p:sp>
          <p:nvSpPr>
            <p:cNvPr id="8" name="椭圆 7"/>
            <p:cNvSpPr/>
            <p:nvPr/>
          </p:nvSpPr>
          <p:spPr>
            <a:xfrm>
              <a:off x="3758995" y="3683265"/>
              <a:ext cx="406068" cy="40606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2644791" y="2350267"/>
              <a:ext cx="255468" cy="25546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7946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5926" y="1817682"/>
            <a:ext cx="7853564" cy="5044625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Mobile App…"/>
          <p:cNvSpPr txBox="1"/>
          <p:nvPr/>
        </p:nvSpPr>
        <p:spPr>
          <a:xfrm>
            <a:off x="208601" y="2147994"/>
            <a:ext cx="3864497" cy="36969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0957" tIns="60957" rIns="60957" bIns="60957"/>
          <a:lstStyle/>
          <a:p>
            <a:pPr algn="ctr">
              <a:lnSpc>
                <a:spcPct val="120000"/>
              </a:lnSpc>
              <a:spcBef>
                <a:spcPts val="667"/>
              </a:spcBef>
              <a:defRPr sz="2200" spc="110">
                <a:solidFill>
                  <a:srgbClr val="00BDB4"/>
                </a:solidFill>
                <a:latin typeface="Yuanti SC Bold"/>
                <a:ea typeface="Yuanti SC Bold"/>
                <a:cs typeface="Yuanti SC Bold"/>
                <a:sym typeface="Yuanti SC Bold"/>
              </a:defRPr>
            </a:pPr>
            <a:r>
              <a:rPr sz="2933"/>
              <a:t>悟宝智能</a:t>
            </a:r>
            <a:br>
              <a:rPr sz="2933"/>
            </a:br>
            <a:r>
              <a:rPr sz="2933"/>
              <a:t>双语融合益智机器人 </a:t>
            </a:r>
          </a:p>
          <a:p>
            <a:pPr marR="609585" algn="ctr" defTabSz="355591">
              <a:lnSpc>
                <a:spcPct val="120000"/>
              </a:lnSpc>
              <a:defRPr sz="1600">
                <a:solidFill>
                  <a:schemeClr val="accent6"/>
                </a:solidFill>
                <a:latin typeface="Yuanti SC Bold"/>
                <a:ea typeface="Yuanti SC Bold"/>
                <a:cs typeface="Yuanti SC Bold"/>
                <a:sym typeface="Yuanti SC Bold"/>
              </a:defRPr>
            </a:pPr>
            <a:r>
              <a:rPr sz="2133"/>
              <a:t>        </a:t>
            </a:r>
          </a:p>
          <a:p>
            <a:pPr marR="609585" algn="ctr" defTabSz="355591">
              <a:lnSpc>
                <a:spcPct val="120000"/>
              </a:lnSpc>
              <a:defRPr sz="1600">
                <a:solidFill>
                  <a:schemeClr val="accent6"/>
                </a:solidFill>
                <a:latin typeface="Yuanti SC Bold"/>
                <a:ea typeface="Yuanti SC Bold"/>
                <a:cs typeface="Yuanti SC Bold"/>
                <a:sym typeface="Yuanti SC Bold"/>
              </a:defRPr>
            </a:pPr>
            <a:r>
              <a:rPr sz="2133"/>
              <a:t>        双语场景融合</a:t>
            </a:r>
          </a:p>
          <a:p>
            <a:pPr marR="609585" algn="ctr" defTabSz="355591">
              <a:lnSpc>
                <a:spcPct val="120000"/>
              </a:lnSpc>
              <a:defRPr sz="1600">
                <a:solidFill>
                  <a:schemeClr val="accent6"/>
                </a:solidFill>
                <a:latin typeface="Yuanti SC Bold"/>
                <a:ea typeface="Yuanti SC Bold"/>
                <a:cs typeface="Yuanti SC Bold"/>
                <a:sym typeface="Yuanti SC Bold"/>
              </a:defRPr>
            </a:pPr>
            <a:r>
              <a:rPr sz="2133"/>
              <a:t>        益智交互融合</a:t>
            </a:r>
          </a:p>
          <a:p>
            <a:pPr marR="609585" algn="ctr" defTabSz="355591">
              <a:lnSpc>
                <a:spcPct val="120000"/>
              </a:lnSpc>
              <a:defRPr sz="1600">
                <a:solidFill>
                  <a:schemeClr val="accent6"/>
                </a:solidFill>
                <a:latin typeface="Yuanti SC Bold"/>
                <a:ea typeface="Yuanti SC Bold"/>
                <a:cs typeface="Yuanti SC Bold"/>
                <a:sym typeface="Yuanti SC Bold"/>
              </a:defRPr>
            </a:pPr>
            <a:r>
              <a:rPr sz="2133"/>
              <a:t>        家庭亲子融合</a:t>
            </a:r>
          </a:p>
        </p:txBody>
      </p:sp>
      <p:sp>
        <p:nvSpPr>
          <p:cNvPr id="5" name="机器猫的魔法口袋">
            <a:extLst>
              <a:ext uri="{FF2B5EF4-FFF2-40B4-BE49-F238E27FC236}">
                <a16:creationId xmlns:a16="http://schemas.microsoft.com/office/drawing/2014/main" id="{5F522EC6-5D50-4541-9536-E96406BCCE89}"/>
              </a:ext>
            </a:extLst>
          </p:cNvPr>
          <p:cNvSpPr txBox="1">
            <a:spLocks/>
          </p:cNvSpPr>
          <p:nvPr/>
        </p:nvSpPr>
        <p:spPr>
          <a:xfrm>
            <a:off x="1264665" y="566780"/>
            <a:ext cx="3878961" cy="222751"/>
          </a:xfrm>
          <a:prstGeom prst="rect">
            <a:avLst/>
          </a:prstGeom>
        </p:spPr>
        <p:txBody>
          <a:bodyPr/>
          <a:lstStyle>
            <a:lvl1pPr algn="l" defTabSz="85953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316" kern="1200" cap="all">
                <a:solidFill>
                  <a:srgbClr val="808184"/>
                </a:solidFill>
                <a:latin typeface="Yuanti SC Bold"/>
                <a:ea typeface="Yuanti SC Bold"/>
                <a:cs typeface="Yuanti SC Bold"/>
                <a:sym typeface="Yuanti SC Bold"/>
              </a:defRPr>
            </a:lvl1pPr>
          </a:lstStyle>
          <a:p>
            <a:r>
              <a:rPr lang="zh-CN" altLang="en-US" dirty="0"/>
              <a:t>机器猫的魔法口袋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7ADA2DE-1913-914D-825E-8B726ABCE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61" y="463139"/>
            <a:ext cx="486528" cy="4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564211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30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>
                <a:latin typeface="+mn-lt"/>
                <a:cs typeface="+mn-ea"/>
                <a:sym typeface="+mn-lt"/>
              </a:rPr>
              <a:t>TTS</a:t>
            </a:r>
            <a:r>
              <a:rPr lang="zh-CN" altLang="en-US" sz="2000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sz="2000" dirty="0">
                <a:latin typeface="+mn-lt"/>
                <a:cs typeface="+mn-ea"/>
                <a:sym typeface="+mn-lt"/>
              </a:rPr>
              <a:t>Demo</a:t>
            </a:r>
            <a:endParaRPr lang="zh-CN" altLang="en-US" sz="2000" dirty="0">
              <a:latin typeface="+mn-lt"/>
              <a:cs typeface="+mn-ea"/>
              <a:sym typeface="+mn-lt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E017589-FB1E-9844-A0C5-553ABEA1D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964" y="1261271"/>
            <a:ext cx="1083749" cy="957907"/>
          </a:xfrm>
          <a:prstGeom prst="rect">
            <a:avLst/>
          </a:prstGeom>
        </p:spPr>
      </p:pic>
      <p:sp>
        <p:nvSpPr>
          <p:cNvPr id="13" name="圆角矩形 12">
            <a:extLst>
              <a:ext uri="{FF2B5EF4-FFF2-40B4-BE49-F238E27FC236}">
                <a16:creationId xmlns:a16="http://schemas.microsoft.com/office/drawing/2014/main" id="{6E2C96AF-1386-E542-8324-760CA49EA501}"/>
              </a:ext>
            </a:extLst>
          </p:cNvPr>
          <p:cNvSpPr/>
          <p:nvPr/>
        </p:nvSpPr>
        <p:spPr>
          <a:xfrm>
            <a:off x="5186911" y="1407701"/>
            <a:ext cx="3675735" cy="665045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en-US" altLang="zh-CN" sz="2800" dirty="0" err="1">
                <a:solidFill>
                  <a:schemeClr val="tx1"/>
                </a:solidFill>
              </a:rPr>
              <a:t>Woobo</a:t>
            </a:r>
            <a:r>
              <a:rPr kumimoji="1" lang="zh-CN" altLang="en-US" sz="2800" dirty="0">
                <a:solidFill>
                  <a:schemeClr val="tx1"/>
                </a:solidFill>
              </a:rPr>
              <a:t>语音合成服务</a:t>
            </a:r>
            <a:endParaRPr kumimoji="1" lang="en-US" altLang="zh-CN" sz="2800" dirty="0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B0DA9ED-798D-D040-A946-B4EE7BAB8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929" y="3176973"/>
            <a:ext cx="9455234" cy="255641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A126141-F735-D549-A01F-F9FB9E506778}"/>
              </a:ext>
            </a:extLst>
          </p:cNvPr>
          <p:cNvSpPr txBox="1"/>
          <p:nvPr/>
        </p:nvSpPr>
        <p:spPr>
          <a:xfrm>
            <a:off x="2160929" y="5859997"/>
            <a:ext cx="27574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/>
              <a:t>source:</a:t>
            </a:r>
            <a:r>
              <a:rPr kumimoji="1" lang="zh-CN" altLang="en-US" sz="1000" dirty="0"/>
              <a:t> </a:t>
            </a:r>
            <a:r>
              <a:rPr kumimoji="1" lang="en-US" altLang="zh-CN" sz="1000" dirty="0"/>
              <a:t>https://</a:t>
            </a:r>
            <a:r>
              <a:rPr kumimoji="1" lang="en-US" altLang="zh-CN" sz="1000" dirty="0" err="1"/>
              <a:t>google.github.io</a:t>
            </a:r>
            <a:r>
              <a:rPr kumimoji="1" lang="en-US" altLang="zh-CN" sz="1000" dirty="0"/>
              <a:t>/</a:t>
            </a:r>
            <a:r>
              <a:rPr kumimoji="1" lang="en-US" altLang="zh-CN" sz="1000" dirty="0" err="1"/>
              <a:t>tacotron</a:t>
            </a:r>
            <a:r>
              <a:rPr kumimoji="1" lang="en-US" altLang="zh-CN" sz="1000" dirty="0"/>
              <a:t>/</a:t>
            </a:r>
            <a:endParaRPr kumimoji="1" lang="zh-CN" altLang="en-US" sz="1000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FD7C318-9E7F-FA4D-B64F-5B3237238B0F}"/>
              </a:ext>
            </a:extLst>
          </p:cNvPr>
          <p:cNvSpPr/>
          <p:nvPr/>
        </p:nvSpPr>
        <p:spPr>
          <a:xfrm>
            <a:off x="252193" y="3913226"/>
            <a:ext cx="1759487" cy="665045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en-US" altLang="zh-CN" sz="2800" dirty="0" err="1">
                <a:solidFill>
                  <a:schemeClr val="tx1"/>
                </a:solidFill>
              </a:rPr>
              <a:t>Tacotron</a:t>
            </a:r>
            <a:endParaRPr kumimoji="1" lang="en-US" altLang="zh-CN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8665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31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>
                <a:latin typeface="+mn-lt"/>
                <a:cs typeface="+mn-ea"/>
                <a:sym typeface="+mn-lt"/>
              </a:rPr>
              <a:t>TTS</a:t>
            </a:r>
            <a:r>
              <a:rPr lang="zh-CN" altLang="en-US" sz="2000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sz="2000" dirty="0">
                <a:latin typeface="+mn-lt"/>
                <a:cs typeface="+mn-ea"/>
                <a:sym typeface="+mn-lt"/>
              </a:rPr>
              <a:t>Demo</a:t>
            </a:r>
            <a:endParaRPr lang="zh-CN" altLang="en-US" sz="2000" dirty="0">
              <a:latin typeface="+mn-lt"/>
              <a:cs typeface="+mn-ea"/>
              <a:sym typeface="+mn-lt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E017589-FB1E-9844-A0C5-553ABEA1D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964" y="1261271"/>
            <a:ext cx="1083749" cy="957907"/>
          </a:xfrm>
          <a:prstGeom prst="rect">
            <a:avLst/>
          </a:prstGeom>
        </p:spPr>
      </p:pic>
      <p:sp>
        <p:nvSpPr>
          <p:cNvPr id="13" name="圆角矩形 12">
            <a:extLst>
              <a:ext uri="{FF2B5EF4-FFF2-40B4-BE49-F238E27FC236}">
                <a16:creationId xmlns:a16="http://schemas.microsoft.com/office/drawing/2014/main" id="{6E2C96AF-1386-E542-8324-760CA49EA501}"/>
              </a:ext>
            </a:extLst>
          </p:cNvPr>
          <p:cNvSpPr/>
          <p:nvPr/>
        </p:nvSpPr>
        <p:spPr>
          <a:xfrm>
            <a:off x="5186911" y="1407701"/>
            <a:ext cx="3675735" cy="665045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en-US" altLang="zh-CN" sz="2800" dirty="0" err="1">
                <a:solidFill>
                  <a:schemeClr val="tx1"/>
                </a:solidFill>
              </a:rPr>
              <a:t>Woobo</a:t>
            </a:r>
            <a:r>
              <a:rPr kumimoji="1" lang="zh-CN" altLang="en-US" sz="2800" dirty="0">
                <a:solidFill>
                  <a:schemeClr val="tx1"/>
                </a:solidFill>
              </a:rPr>
              <a:t>语音合成服务</a:t>
            </a:r>
            <a:endParaRPr kumimoji="1" lang="en-US" altLang="zh-CN" sz="2800" dirty="0">
              <a:solidFill>
                <a:schemeClr val="tx1"/>
              </a:solidFill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FD7C318-9E7F-FA4D-B64F-5B3237238B0F}"/>
              </a:ext>
            </a:extLst>
          </p:cNvPr>
          <p:cNvSpPr/>
          <p:nvPr/>
        </p:nvSpPr>
        <p:spPr>
          <a:xfrm>
            <a:off x="1785571" y="2763955"/>
            <a:ext cx="9792139" cy="2832774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marL="668338" indent="-668338"/>
            <a:r>
              <a:rPr kumimoji="1" lang="zh-CN" altLang="en-US" dirty="0">
                <a:solidFill>
                  <a:schemeClr val="tx1"/>
                </a:solidFill>
              </a:rPr>
              <a:t>输入：大家好，我是悟宝！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668338" indent="-668338"/>
            <a:endParaRPr kumimoji="1" lang="en-US" altLang="zh-CN" dirty="0">
              <a:solidFill>
                <a:schemeClr val="tx1"/>
              </a:solidFill>
            </a:endParaRPr>
          </a:p>
          <a:p>
            <a:pPr marL="668338" indent="-668338" latinLnBrk="1"/>
            <a:r>
              <a:rPr kumimoji="1" lang="zh-CN" altLang="en-US" dirty="0">
                <a:solidFill>
                  <a:schemeClr val="tx1"/>
                </a:solidFill>
              </a:rPr>
              <a:t>输出：</a:t>
            </a:r>
            <a:r>
              <a:rPr lang="en-US" altLang="zh-CN" dirty="0">
                <a:hlinkClick r:id="rId3"/>
              </a:rPr>
              <a:t>http://woobo-tts.oss-cn-beijing.aliyuncs.com/v1%2F%E5%A4%A7%E5%AE%B6%E5%A5%BD%EF%BC%8C%E6%88%91%E6%98%AF%E6%82%9F%E5%AE%9D%21_1.0_1.0_Natalie1_7346b165fe2894d084b533713b1e4287.mp3</a:t>
            </a:r>
            <a:endParaRPr kumimoji="1"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6579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32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>
                <a:latin typeface="+mn-lt"/>
                <a:cs typeface="+mn-ea"/>
                <a:sym typeface="+mn-lt"/>
              </a:rPr>
              <a:t>TTS</a:t>
            </a:r>
            <a:r>
              <a:rPr lang="zh-CN" altLang="en-US" sz="2000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sz="2000" dirty="0">
                <a:latin typeface="+mn-lt"/>
                <a:cs typeface="+mn-ea"/>
                <a:sym typeface="+mn-lt"/>
              </a:rPr>
              <a:t>Demo</a:t>
            </a:r>
            <a:endParaRPr lang="zh-CN" altLang="en-US" sz="2000" dirty="0">
              <a:latin typeface="+mn-lt"/>
              <a:cs typeface="+mn-ea"/>
              <a:sym typeface="+mn-lt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FD7C318-9E7F-FA4D-B64F-5B3237238B0F}"/>
              </a:ext>
            </a:extLst>
          </p:cNvPr>
          <p:cNvSpPr/>
          <p:nvPr/>
        </p:nvSpPr>
        <p:spPr>
          <a:xfrm>
            <a:off x="3383792" y="1585827"/>
            <a:ext cx="5694558" cy="4766540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zh-CN" altLang="en-US" sz="2800" dirty="0">
                <a:solidFill>
                  <a:schemeClr val="tx1"/>
                </a:solidFill>
              </a:rPr>
              <a:t>准备工作</a:t>
            </a:r>
            <a:endParaRPr kumimoji="1" lang="en-US" altLang="zh-CN" sz="2800" dirty="0">
              <a:solidFill>
                <a:schemeClr val="tx1"/>
              </a:solidFill>
            </a:endParaRPr>
          </a:p>
          <a:p>
            <a:endParaRPr kumimoji="1" lang="en-US" altLang="zh-CN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solidFill>
                  <a:schemeClr val="tx1"/>
                </a:solidFill>
              </a:rPr>
              <a:t>安装</a:t>
            </a:r>
            <a:r>
              <a:rPr kumimoji="1" lang="en-US" altLang="zh-CN" sz="2800" dirty="0">
                <a:solidFill>
                  <a:schemeClr val="tx1"/>
                </a:solidFill>
              </a:rPr>
              <a:t>python3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solidFill>
                  <a:schemeClr val="tx1"/>
                </a:solidFill>
              </a:rPr>
              <a:t>安装依赖库</a:t>
            </a:r>
            <a:r>
              <a:rPr kumimoji="1" lang="en-US" altLang="zh-CN" sz="2800" dirty="0">
                <a:solidFill>
                  <a:schemeClr val="tx1"/>
                </a:solidFill>
              </a:rPr>
              <a:t>requests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solidFill>
                  <a:schemeClr val="tx1"/>
                </a:solidFill>
              </a:rPr>
              <a:t>安装依赖库</a:t>
            </a:r>
            <a:r>
              <a:rPr kumimoji="1" lang="en-US" altLang="zh-CN" sz="2800" dirty="0">
                <a:solidFill>
                  <a:schemeClr val="tx1"/>
                </a:solidFill>
              </a:rPr>
              <a:t>json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solidFill>
                  <a:schemeClr val="tx1"/>
                </a:solidFill>
              </a:rPr>
              <a:t>文本编辑器（如</a:t>
            </a:r>
            <a:r>
              <a:rPr kumimoji="1" lang="en-US" altLang="zh-CN" sz="2800" dirty="0">
                <a:solidFill>
                  <a:schemeClr val="tx1"/>
                </a:solidFill>
              </a:rPr>
              <a:t>sublime</a:t>
            </a:r>
            <a:r>
              <a:rPr kumimoji="1" lang="zh-CN" altLang="en-US" sz="2800" dirty="0">
                <a:solidFill>
                  <a:schemeClr val="tx1"/>
                </a:solidFill>
              </a:rPr>
              <a:t>）</a:t>
            </a:r>
            <a:endParaRPr kumimoji="1" lang="en-US" altLang="zh-CN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4406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E2C88-6C8F-484D-AF69-578F576B1F44}" type="slidenum">
              <a:rPr lang="en-US" noProof="0" smtClean="0">
                <a:latin typeface="+mn-lt"/>
                <a:cs typeface="+mn-ea"/>
                <a:sym typeface="+mn-lt"/>
              </a:rPr>
              <a:pPr lvl="0"/>
              <a:t>33</a:t>
            </a:fld>
            <a:endParaRPr lang="en-US" noProof="0" dirty="0">
              <a:latin typeface="+mn-lt"/>
              <a:cs typeface="+mn-ea"/>
              <a:sym typeface="+mn-lt"/>
            </a:endParaRPr>
          </a:p>
        </p:txBody>
      </p:sp>
      <p:sp>
        <p:nvSpPr>
          <p:cNvPr id="7" name="文本占位符 17"/>
          <p:cNvSpPr txBox="1">
            <a:spLocks/>
          </p:cNvSpPr>
          <p:nvPr/>
        </p:nvSpPr>
        <p:spPr>
          <a:xfrm>
            <a:off x="252193" y="505633"/>
            <a:ext cx="3817473" cy="416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>
                <a:latin typeface="+mn-lt"/>
                <a:cs typeface="+mn-ea"/>
                <a:sym typeface="+mn-lt"/>
              </a:rPr>
              <a:t>TTS</a:t>
            </a:r>
            <a:r>
              <a:rPr lang="zh-CN" altLang="en-US" sz="2000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sz="2000" dirty="0">
                <a:latin typeface="+mn-lt"/>
                <a:cs typeface="+mn-ea"/>
                <a:sym typeface="+mn-lt"/>
              </a:rPr>
              <a:t>Demo</a:t>
            </a:r>
            <a:endParaRPr lang="zh-CN" altLang="en-US" sz="2000" dirty="0">
              <a:latin typeface="+mn-lt"/>
              <a:cs typeface="+mn-ea"/>
              <a:sym typeface="+mn-lt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FD7C318-9E7F-FA4D-B64F-5B3237238B0F}"/>
              </a:ext>
            </a:extLst>
          </p:cNvPr>
          <p:cNvSpPr/>
          <p:nvPr/>
        </p:nvSpPr>
        <p:spPr>
          <a:xfrm>
            <a:off x="1768671" y="522001"/>
            <a:ext cx="5348874" cy="5622356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en-US" altLang="zh-CN" sz="1200" dirty="0">
                <a:solidFill>
                  <a:schemeClr val="tx1"/>
                </a:solidFill>
              </a:rPr>
              <a:t>import requests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import json</a:t>
            </a:r>
          </a:p>
          <a:p>
            <a:endParaRPr kumimoji="1" lang="en-US" altLang="zh-CN" sz="1200" dirty="0">
              <a:solidFill>
                <a:schemeClr val="tx1"/>
              </a:solidFill>
            </a:endParaRP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# 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woobo</a:t>
            </a:r>
            <a:r>
              <a:rPr kumimoji="1" lang="en-US" altLang="zh-CN" sz="1200" dirty="0">
                <a:solidFill>
                  <a:schemeClr val="tx1"/>
                </a:solidFill>
              </a:rPr>
              <a:t> 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tts</a:t>
            </a:r>
            <a:r>
              <a:rPr kumimoji="1" lang="zh-CN" altLang="en-US" sz="1200" dirty="0">
                <a:solidFill>
                  <a:schemeClr val="tx1"/>
                </a:solidFill>
              </a:rPr>
              <a:t>服务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url</a:t>
            </a:r>
            <a:endParaRPr kumimoji="1" lang="en-US" altLang="zh-CN" sz="1200" dirty="0">
              <a:solidFill>
                <a:schemeClr val="tx1"/>
              </a:solidFill>
            </a:endParaRPr>
          </a:p>
          <a:p>
            <a:r>
              <a:rPr kumimoji="1" lang="en-US" altLang="zh-CN" sz="1200" dirty="0" err="1">
                <a:solidFill>
                  <a:schemeClr val="tx1"/>
                </a:solidFill>
              </a:rPr>
              <a:t>woobo_tts_url</a:t>
            </a:r>
            <a:r>
              <a:rPr kumimoji="1" lang="en-US" altLang="zh-CN" sz="1200" dirty="0">
                <a:solidFill>
                  <a:schemeClr val="tx1"/>
                </a:solidFill>
              </a:rPr>
              <a:t> = 'http://api-cn-v2.askwoobo.com:32666/v1/speech'</a:t>
            </a:r>
          </a:p>
          <a:p>
            <a:endParaRPr kumimoji="1" lang="en-US" altLang="zh-CN" sz="1200" dirty="0">
              <a:solidFill>
                <a:schemeClr val="tx1"/>
              </a:solidFill>
            </a:endParaRP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def 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tts</a:t>
            </a:r>
            <a:r>
              <a:rPr kumimoji="1" lang="en-US" altLang="zh-CN" sz="1200" dirty="0">
                <a:solidFill>
                  <a:schemeClr val="tx1"/>
                </a:solidFill>
              </a:rPr>
              <a:t>():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# post</a:t>
            </a:r>
            <a:r>
              <a:rPr kumimoji="1" lang="zh-CN" altLang="en-US" sz="1200" dirty="0">
                <a:solidFill>
                  <a:schemeClr val="tx1"/>
                </a:solidFill>
              </a:rPr>
              <a:t>请求的</a:t>
            </a:r>
            <a:r>
              <a:rPr kumimoji="1" lang="en-US" altLang="zh-CN" sz="1200" dirty="0">
                <a:solidFill>
                  <a:schemeClr val="tx1"/>
                </a:solidFill>
              </a:rPr>
              <a:t>body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body = {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    "Text": "</a:t>
            </a:r>
            <a:r>
              <a:rPr kumimoji="1" lang="zh-CN" altLang="en-US" sz="1200" dirty="0">
                <a:solidFill>
                  <a:schemeClr val="tx1"/>
                </a:solidFill>
              </a:rPr>
              <a:t>就像是一场梦，醒了很久还是很感动</a:t>
            </a:r>
            <a:r>
              <a:rPr kumimoji="1" lang="en-US" altLang="zh-CN" sz="1200" dirty="0">
                <a:solidFill>
                  <a:schemeClr val="tx1"/>
                </a:solidFill>
              </a:rPr>
              <a:t>",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    "Pitch": 1.0,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    "Speed": 1.0,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    "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TextType</a:t>
            </a:r>
            <a:r>
              <a:rPr kumimoji="1" lang="en-US" altLang="zh-CN" sz="1200" dirty="0">
                <a:solidFill>
                  <a:schemeClr val="tx1"/>
                </a:solidFill>
              </a:rPr>
              <a:t>": "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ssml</a:t>
            </a:r>
            <a:r>
              <a:rPr kumimoji="1" lang="en-US" altLang="zh-CN" sz="1200" dirty="0">
                <a:solidFill>
                  <a:schemeClr val="tx1"/>
                </a:solidFill>
              </a:rPr>
              <a:t>",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    "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VoiceId</a:t>
            </a:r>
            <a:r>
              <a:rPr kumimoji="1" lang="en-US" altLang="zh-CN" sz="1200" dirty="0">
                <a:solidFill>
                  <a:schemeClr val="tx1"/>
                </a:solidFill>
              </a:rPr>
              <a:t>": "Natalie",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    "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OutputFormat</a:t>
            </a:r>
            <a:r>
              <a:rPr kumimoji="1" lang="en-US" altLang="zh-CN" sz="1200" dirty="0">
                <a:solidFill>
                  <a:schemeClr val="tx1"/>
                </a:solidFill>
              </a:rPr>
              <a:t>": "mp3",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}</a:t>
            </a:r>
          </a:p>
          <a:p>
            <a:endParaRPr kumimoji="1" lang="en-US" altLang="zh-CN" sz="1200" dirty="0">
              <a:solidFill>
                <a:schemeClr val="tx1"/>
              </a:solidFill>
            </a:endParaRP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# </a:t>
            </a:r>
            <a:r>
              <a:rPr kumimoji="1" lang="zh-CN" altLang="en-US" sz="1200" dirty="0">
                <a:solidFill>
                  <a:schemeClr val="tx1"/>
                </a:solidFill>
              </a:rPr>
              <a:t>发起请求</a:t>
            </a:r>
          </a:p>
          <a:p>
            <a:r>
              <a:rPr kumimoji="1" lang="zh-CN" altLang="en-US" sz="1200" dirty="0">
                <a:solidFill>
                  <a:schemeClr val="tx1"/>
                </a:solidFill>
              </a:rPr>
              <a:t>    </a:t>
            </a:r>
            <a:r>
              <a:rPr kumimoji="1" lang="en-US" altLang="zh-CN" sz="1200" dirty="0">
                <a:solidFill>
                  <a:schemeClr val="tx1"/>
                </a:solidFill>
              </a:rPr>
              <a:t>res = 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requests.post</a:t>
            </a:r>
            <a:r>
              <a:rPr kumimoji="1" lang="en-US" altLang="zh-CN" sz="1200" dirty="0">
                <a:solidFill>
                  <a:schemeClr val="tx1"/>
                </a:solidFill>
              </a:rPr>
              <a:t>(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woobo_tts_url</a:t>
            </a:r>
            <a:r>
              <a:rPr kumimoji="1" lang="en-US" altLang="zh-CN" sz="1200" dirty="0">
                <a:solidFill>
                  <a:schemeClr val="tx1"/>
                </a:solidFill>
              </a:rPr>
              <a:t>, json=body)</a:t>
            </a:r>
          </a:p>
          <a:p>
            <a:endParaRPr kumimoji="1" lang="en-US" altLang="zh-CN" sz="1200" dirty="0">
              <a:solidFill>
                <a:schemeClr val="tx1"/>
              </a:solidFill>
            </a:endParaRP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# </a:t>
            </a:r>
            <a:r>
              <a:rPr kumimoji="1" lang="zh-CN" altLang="en-US" sz="1200" dirty="0">
                <a:solidFill>
                  <a:schemeClr val="tx1"/>
                </a:solidFill>
              </a:rPr>
              <a:t>获取响应</a:t>
            </a:r>
          </a:p>
          <a:p>
            <a:r>
              <a:rPr kumimoji="1" lang="zh-CN" altLang="en-US" sz="1200" dirty="0">
                <a:solidFill>
                  <a:schemeClr val="tx1"/>
                </a:solidFill>
              </a:rPr>
              <a:t>    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response_body</a:t>
            </a:r>
            <a:r>
              <a:rPr kumimoji="1" lang="en-US" altLang="zh-CN" sz="1200" dirty="0">
                <a:solidFill>
                  <a:schemeClr val="tx1"/>
                </a:solidFill>
              </a:rPr>
              <a:t> = 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json.loads</a:t>
            </a:r>
            <a:r>
              <a:rPr kumimoji="1" lang="en-US" altLang="zh-CN" sz="1200" dirty="0">
                <a:solidFill>
                  <a:schemeClr val="tx1"/>
                </a:solidFill>
              </a:rPr>
              <a:t>(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res.content.decode</a:t>
            </a:r>
            <a:r>
              <a:rPr kumimoji="1" lang="en-US" altLang="zh-CN" sz="1200" dirty="0">
                <a:solidFill>
                  <a:schemeClr val="tx1"/>
                </a:solidFill>
              </a:rPr>
              <a:t>('utf-8'))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if 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res.status_code</a:t>
            </a:r>
            <a:r>
              <a:rPr kumimoji="1" lang="en-US" altLang="zh-CN" sz="1200" dirty="0">
                <a:solidFill>
                  <a:schemeClr val="tx1"/>
                </a:solidFill>
              </a:rPr>
              <a:t> == 200: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    # </a:t>
            </a:r>
            <a:r>
              <a:rPr kumimoji="1" lang="zh-CN" altLang="en-US" sz="1200" dirty="0">
                <a:solidFill>
                  <a:schemeClr val="tx1"/>
                </a:solidFill>
              </a:rPr>
              <a:t>获取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tts</a:t>
            </a:r>
            <a:r>
              <a:rPr kumimoji="1" lang="en-US" altLang="zh-CN" sz="1200" dirty="0">
                <a:solidFill>
                  <a:schemeClr val="tx1"/>
                </a:solidFill>
              </a:rPr>
              <a:t> audio 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url</a:t>
            </a:r>
            <a:endParaRPr kumimoji="1" lang="en-US" altLang="zh-CN" sz="1200" dirty="0">
              <a:solidFill>
                <a:schemeClr val="tx1"/>
              </a:solidFill>
            </a:endParaRP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    print(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response_body</a:t>
            </a:r>
            <a:r>
              <a:rPr kumimoji="1" lang="en-US" altLang="zh-CN" sz="1200" dirty="0">
                <a:solidFill>
                  <a:schemeClr val="tx1"/>
                </a:solidFill>
              </a:rPr>
              <a:t>['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url</a:t>
            </a:r>
            <a:r>
              <a:rPr kumimoji="1" lang="en-US" altLang="zh-CN" sz="1200" dirty="0">
                <a:solidFill>
                  <a:schemeClr val="tx1"/>
                </a:solidFill>
              </a:rPr>
              <a:t>'])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else: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    print(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response_body</a:t>
            </a:r>
            <a:r>
              <a:rPr kumimoji="1" lang="en-US" altLang="zh-CN" sz="1200" dirty="0">
                <a:solidFill>
                  <a:schemeClr val="tx1"/>
                </a:solidFill>
              </a:rPr>
              <a:t>)</a:t>
            </a:r>
          </a:p>
          <a:p>
            <a:endParaRPr kumimoji="1" lang="en-US" altLang="zh-CN" sz="1200" dirty="0">
              <a:solidFill>
                <a:schemeClr val="tx1"/>
              </a:solidFill>
            </a:endParaRPr>
          </a:p>
          <a:p>
            <a:endParaRPr kumimoji="1" lang="en-US" altLang="zh-CN" sz="1200" dirty="0">
              <a:solidFill>
                <a:schemeClr val="tx1"/>
              </a:solidFill>
            </a:endParaRP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if __name__ == '__main__':</a:t>
            </a:r>
          </a:p>
          <a:p>
            <a:r>
              <a:rPr kumimoji="1" lang="en-US" altLang="zh-CN" sz="1200" dirty="0">
                <a:solidFill>
                  <a:schemeClr val="tx1"/>
                </a:solidFill>
              </a:rPr>
              <a:t>    </a:t>
            </a:r>
            <a:r>
              <a:rPr kumimoji="1" lang="en-US" altLang="zh-CN" sz="1200" dirty="0" err="1">
                <a:solidFill>
                  <a:schemeClr val="tx1"/>
                </a:solidFill>
              </a:rPr>
              <a:t>tts</a:t>
            </a:r>
            <a:r>
              <a:rPr kumimoji="1" lang="en-US" altLang="zh-CN" sz="1200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26E5FE5B-8E0E-A94A-92F4-A213A64BD402}"/>
              </a:ext>
            </a:extLst>
          </p:cNvPr>
          <p:cNvSpPr/>
          <p:nvPr/>
        </p:nvSpPr>
        <p:spPr>
          <a:xfrm>
            <a:off x="7394917" y="1740572"/>
            <a:ext cx="4332631" cy="568830"/>
          </a:xfrm>
          <a:prstGeom prst="roundRect">
            <a:avLst>
              <a:gd name="adj" fmla="val 3373"/>
            </a:avLst>
          </a:prstGeom>
          <a:noFill/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2700" indent="-12700"/>
            <a:r>
              <a:rPr kumimoji="1" lang="zh-CN" altLang="en-US" dirty="0">
                <a:solidFill>
                  <a:schemeClr val="tx1"/>
                </a:solidFill>
              </a:rPr>
              <a:t>请求</a:t>
            </a:r>
            <a:r>
              <a:rPr kumimoji="1" lang="en-US" altLang="zh-CN" dirty="0">
                <a:solidFill>
                  <a:schemeClr val="tx1"/>
                </a:solidFill>
              </a:rPr>
              <a:t>body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C001B853-B6B4-8C41-B61F-25D2072A6E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373933"/>
              </p:ext>
            </p:extLst>
          </p:nvPr>
        </p:nvGraphicFramePr>
        <p:xfrm>
          <a:off x="7492465" y="2309402"/>
          <a:ext cx="4235083" cy="3037840"/>
        </p:xfrm>
        <a:graphic>
          <a:graphicData uri="http://schemas.openxmlformats.org/drawingml/2006/table">
            <a:tbl>
              <a:tblPr firstRow="1" bandRow="1"/>
              <a:tblGrid>
                <a:gridCol w="865759">
                  <a:extLst>
                    <a:ext uri="{9D8B030D-6E8A-4147-A177-3AD203B41FA5}">
                      <a16:colId xmlns:a16="http://schemas.microsoft.com/office/drawing/2014/main" val="673063794"/>
                    </a:ext>
                  </a:extLst>
                </a:gridCol>
                <a:gridCol w="3369324">
                  <a:extLst>
                    <a:ext uri="{9D8B030D-6E8A-4147-A177-3AD203B41FA5}">
                      <a16:colId xmlns:a16="http://schemas.microsoft.com/office/drawing/2014/main" val="16529750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参数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描述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289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zh-CN" sz="1400" dirty="0"/>
                        <a:t>Text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zh-CN" altLang="en-US" sz="1400" dirty="0"/>
                        <a:t>输入文本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560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zh-CN" sz="1400" dirty="0"/>
                        <a:t>Pitch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dirty="0"/>
                        <a:t>设置音调，值越大声音越尖，值越小则越低沉，</a:t>
                      </a:r>
                      <a:r>
                        <a:rPr kumimoji="1" lang="en-US" altLang="zh-CN" sz="1400" dirty="0"/>
                        <a:t>[0.2,</a:t>
                      </a:r>
                      <a:r>
                        <a:rPr kumimoji="1" lang="zh-CN" altLang="en-US" sz="1400" dirty="0"/>
                        <a:t> </a:t>
                      </a:r>
                      <a:r>
                        <a:rPr kumimoji="1" lang="en-US" altLang="zh-CN" sz="1400" dirty="0"/>
                        <a:t>2.0]</a:t>
                      </a:r>
                      <a:endParaRPr kumimoji="1" lang="en-US" altLang="zh-CN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8276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zh-CN" sz="1400" dirty="0"/>
                        <a:t>Speed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dirty="0"/>
                        <a:t>语速</a:t>
                      </a:r>
                      <a:endParaRPr kumimoji="1" lang="en-US" altLang="zh-CN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548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zh-CN" sz="1400" dirty="0" err="1"/>
                        <a:t>TextType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dirty="0"/>
                        <a:t>文本标注类型，目前只支持</a:t>
                      </a:r>
                      <a:r>
                        <a:rPr kumimoji="1" lang="en-US" altLang="zh-CN" sz="1400" dirty="0" err="1"/>
                        <a:t>ssml</a:t>
                      </a:r>
                      <a:endParaRPr kumimoji="1" lang="en-US" altLang="zh-CN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039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zh-CN" sz="1400" dirty="0" err="1"/>
                        <a:t>VoiceId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dirty="0"/>
                        <a:t>音色</a:t>
                      </a:r>
                      <a:r>
                        <a:rPr kumimoji="1" lang="en-US" altLang="zh-CN" sz="1400" dirty="0"/>
                        <a:t>id</a:t>
                      </a:r>
                      <a:r>
                        <a:rPr kumimoji="1" lang="zh-CN" altLang="en-US" sz="1400" dirty="0"/>
                        <a:t>，目前仅支持</a:t>
                      </a:r>
                      <a:r>
                        <a:rPr kumimoji="1" lang="en-US" altLang="zh-CN" sz="1400" dirty="0"/>
                        <a:t>Natalie</a:t>
                      </a:r>
                      <a:endParaRPr kumimoji="1" lang="en-US" altLang="zh-CN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232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zh-CN" sz="1400" dirty="0" err="1"/>
                        <a:t>OutputFormat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400" dirty="0"/>
                        <a:t>输出文件格式</a:t>
                      </a:r>
                      <a:endParaRPr kumimoji="1" lang="en-US" altLang="zh-CN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195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89142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"/>
          <p:cNvSpPr txBox="1"/>
          <p:nvPr/>
        </p:nvSpPr>
        <p:spPr>
          <a:xfrm>
            <a:off x="4585333" y="3424634"/>
            <a:ext cx="4689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1" lang="zh-CN" altLang="en-US" sz="2400" dirty="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互相探讨，互相学习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4585333" y="2655193"/>
            <a:ext cx="46892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1"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Q&amp;A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4416441" y="2757714"/>
            <a:ext cx="0" cy="112858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2699658" y="2485638"/>
            <a:ext cx="1547892" cy="1573583"/>
            <a:chOff x="2498710" y="2311467"/>
            <a:chExt cx="1748840" cy="1777866"/>
          </a:xfrm>
        </p:grpSpPr>
        <p:sp>
          <p:nvSpPr>
            <p:cNvPr id="6" name="椭圆 5"/>
            <p:cNvSpPr/>
            <p:nvPr/>
          </p:nvSpPr>
          <p:spPr>
            <a:xfrm>
              <a:off x="2644792" y="2457549"/>
              <a:ext cx="1456676" cy="14566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8000" dirty="0"/>
                <a:t>4</a:t>
              </a:r>
              <a:endParaRPr lang="zh-CN" altLang="en-US" sz="8000" dirty="0"/>
            </a:p>
          </p:txBody>
        </p:sp>
        <p:sp>
          <p:nvSpPr>
            <p:cNvPr id="7" name="椭圆 6"/>
            <p:cNvSpPr/>
            <p:nvPr/>
          </p:nvSpPr>
          <p:spPr>
            <a:xfrm>
              <a:off x="2498710" y="2311467"/>
              <a:ext cx="1748840" cy="1748840"/>
            </a:xfrm>
            <a:prstGeom prst="ellipse">
              <a:avLst/>
            </a:prstGeom>
            <a:noFill/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8000" dirty="0"/>
            </a:p>
          </p:txBody>
        </p:sp>
        <p:sp>
          <p:nvSpPr>
            <p:cNvPr id="8" name="椭圆 7"/>
            <p:cNvSpPr/>
            <p:nvPr/>
          </p:nvSpPr>
          <p:spPr>
            <a:xfrm>
              <a:off x="3758995" y="3683265"/>
              <a:ext cx="406068" cy="40606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2644791" y="2350267"/>
              <a:ext cx="255468" cy="25546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75946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959688" y="-511830"/>
            <a:ext cx="8511676" cy="791552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588485" y="-1160759"/>
            <a:ext cx="9254082" cy="9213378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063111" y="930360"/>
            <a:ext cx="8065769" cy="5446338"/>
            <a:chOff x="2063111" y="930360"/>
            <a:chExt cx="8065769" cy="5446338"/>
          </a:xfrm>
        </p:grpSpPr>
        <p:sp>
          <p:nvSpPr>
            <p:cNvPr id="5" name="椭圆 4"/>
            <p:cNvSpPr/>
            <p:nvPr/>
          </p:nvSpPr>
          <p:spPr>
            <a:xfrm>
              <a:off x="2063111" y="930360"/>
              <a:ext cx="340938" cy="340938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9787942" y="6035760"/>
              <a:ext cx="340938" cy="340938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" name="自由: 形状 27"/>
          <p:cNvSpPr/>
          <p:nvPr/>
        </p:nvSpPr>
        <p:spPr>
          <a:xfrm rot="13500000">
            <a:off x="6068577" y="783410"/>
            <a:ext cx="293901" cy="293901"/>
          </a:xfrm>
          <a:custGeom>
            <a:avLst/>
            <a:gdLst>
              <a:gd name="connsiteX0" fmla="*/ 75778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4" fmla="*/ 0 w 914400"/>
              <a:gd name="connsiteY4" fmla="*/ 749181 h 914400"/>
              <a:gd name="connsiteX5" fmla="*/ 757780 w 914400"/>
              <a:gd name="connsiteY5" fmla="*/ 74918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" h="914400">
                <a:moveTo>
                  <a:pt x="757780" y="0"/>
                </a:moveTo>
                <a:lnTo>
                  <a:pt x="914400" y="0"/>
                </a:lnTo>
                <a:lnTo>
                  <a:pt x="914400" y="914400"/>
                </a:lnTo>
                <a:lnTo>
                  <a:pt x="0" y="914400"/>
                </a:lnTo>
                <a:lnTo>
                  <a:pt x="0" y="749181"/>
                </a:lnTo>
                <a:lnTo>
                  <a:pt x="757780" y="7491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空心弧 2"/>
          <p:cNvSpPr/>
          <p:nvPr/>
        </p:nvSpPr>
        <p:spPr>
          <a:xfrm rot="7086271">
            <a:off x="6496050" y="2687637"/>
            <a:ext cx="1482725" cy="1482725"/>
          </a:xfrm>
          <a:custGeom>
            <a:avLst/>
            <a:gdLst/>
            <a:ahLst/>
            <a:cxnLst>
              <a:cxn ang="0">
                <a:pos x="719254" y="1482395"/>
              </a:cxn>
              <a:cxn ang="0">
                <a:pos x="18905" y="907716"/>
              </a:cxn>
              <a:cxn ang="0">
                <a:pos x="397400" y="84620"/>
              </a:cxn>
              <a:cxn ang="0">
                <a:pos x="1289534" y="242235"/>
              </a:cxn>
              <a:cxn ang="0">
                <a:pos x="1363085" y="1145194"/>
              </a:cxn>
              <a:cxn ang="0">
                <a:pos x="1349991" y="1136690"/>
              </a:cxn>
              <a:cxn ang="0">
                <a:pos x="1277989" y="252748"/>
              </a:cxn>
              <a:cxn ang="0">
                <a:pos x="404645" y="98453"/>
              </a:cxn>
              <a:cxn ang="0">
                <a:pos x="34121" y="904213"/>
              </a:cxn>
              <a:cxn ang="0">
                <a:pos x="719720" y="1466788"/>
              </a:cxn>
              <a:cxn ang="0">
                <a:pos x="719254" y="1482395"/>
              </a:cxn>
            </a:cxnLst>
            <a:rect l="0" t="0" r="0" b="0"/>
            <a:pathLst>
              <a:path w="1482725" h="1482725">
                <a:moveTo>
                  <a:pt x="719254" y="1482395"/>
                </a:moveTo>
                <a:cubicBezTo>
                  <a:pt x="382299" y="1472342"/>
                  <a:pt x="94548" y="1236225"/>
                  <a:pt x="18905" y="907716"/>
                </a:cubicBezTo>
                <a:cubicBezTo>
                  <a:pt x="-56738" y="579208"/>
                  <a:pt x="98774" y="241023"/>
                  <a:pt x="397400" y="84620"/>
                </a:cubicBezTo>
                <a:cubicBezTo>
                  <a:pt x="696026" y="-71783"/>
                  <a:pt x="1062576" y="-7024"/>
                  <a:pt x="1289534" y="242235"/>
                </a:cubicBezTo>
                <a:cubicBezTo>
                  <a:pt x="1516492" y="491494"/>
                  <a:pt x="1546711" y="862491"/>
                  <a:pt x="1363085" y="1145194"/>
                </a:cubicBezTo>
                <a:lnTo>
                  <a:pt x="1349991" y="1136690"/>
                </a:lnTo>
                <a:cubicBezTo>
                  <a:pt x="1529750" y="859941"/>
                  <a:pt x="1500167" y="496757"/>
                  <a:pt x="1277989" y="252748"/>
                </a:cubicBezTo>
                <a:cubicBezTo>
                  <a:pt x="1055811" y="8739"/>
                  <a:pt x="696982" y="-54656"/>
                  <a:pt x="404645" y="98453"/>
                </a:cubicBezTo>
                <a:cubicBezTo>
                  <a:pt x="112308" y="251562"/>
                  <a:pt x="-39929" y="582624"/>
                  <a:pt x="34121" y="904213"/>
                </a:cubicBezTo>
                <a:cubicBezTo>
                  <a:pt x="108171" y="1225803"/>
                  <a:pt x="389862" y="1456947"/>
                  <a:pt x="719720" y="1466788"/>
                </a:cubicBezTo>
                <a:cubicBezTo>
                  <a:pt x="719565" y="1471990"/>
                  <a:pt x="719409" y="1477193"/>
                  <a:pt x="719254" y="1482395"/>
                </a:cubicBezTo>
                <a:close/>
              </a:path>
            </a:pathLst>
          </a:custGeom>
          <a:solidFill>
            <a:schemeClr val="bg1"/>
          </a:solidFill>
          <a:ln w="317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60863" y="3773487"/>
            <a:ext cx="2192337" cy="369888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dist" eaLnBrk="1" hangingPunct="1"/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谢谢聆听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3532480" y="3726731"/>
            <a:ext cx="5127040" cy="46166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hangingPunct="1"/>
            <a:r>
              <a:rPr lang="zh-CN" altLang="en-US" sz="2400" dirty="0">
                <a:solidFill>
                  <a:schemeClr val="accent2"/>
                </a:solidFill>
                <a:cs typeface="+mn-ea"/>
                <a:sym typeface="+mn-lt"/>
              </a:rPr>
              <a:t>管恺森 </a:t>
            </a:r>
            <a:r>
              <a:rPr lang="en-US" altLang="zh-CN" sz="2400" dirty="0">
                <a:solidFill>
                  <a:schemeClr val="accent2"/>
                </a:solidFill>
                <a:cs typeface="+mn-ea"/>
                <a:sym typeface="+mn-lt"/>
              </a:rPr>
              <a:t>15210560454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4580200" y="2669605"/>
            <a:ext cx="3031599" cy="1107996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hangingPunct="1"/>
            <a:r>
              <a:rPr lang="en-US" altLang="zh-CN" sz="6600" dirty="0">
                <a:solidFill>
                  <a:srgbClr val="F23B48"/>
                </a:solidFill>
                <a:cs typeface="+mn-ea"/>
                <a:sym typeface="+mn-lt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93596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来自CMU最新研究成果的人工智能技术优势"/>
          <p:cNvSpPr txBox="1"/>
          <p:nvPr/>
        </p:nvSpPr>
        <p:spPr>
          <a:xfrm>
            <a:off x="1227569" y="318518"/>
            <a:ext cx="6864636" cy="619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defTabSz="1206976">
              <a:defRPr sz="1188" cap="all">
                <a:solidFill>
                  <a:srgbClr val="808184"/>
                </a:solidFill>
                <a:latin typeface="Yuanti SC Bold"/>
                <a:ea typeface="Yuanti SC Bold"/>
                <a:cs typeface="Yuanti SC Bold"/>
                <a:sym typeface="Yuanti SC Bold"/>
              </a:defRPr>
            </a:pPr>
            <a:br>
              <a:rPr sz="1584" dirty="0"/>
            </a:br>
            <a:r>
              <a:rPr sz="1584" dirty="0" err="1"/>
              <a:t>益智交互融合</a:t>
            </a:r>
            <a:r>
              <a:rPr sz="1584" dirty="0"/>
              <a:t>——</a:t>
            </a:r>
            <a:r>
              <a:rPr sz="1584" dirty="0" err="1"/>
              <a:t>构建儿童启蒙知识图谱，构建知识点的环绕强化和联想跳转</a:t>
            </a:r>
            <a:endParaRPr sz="1584" dirty="0"/>
          </a:p>
        </p:txBody>
      </p:sp>
      <p:pic>
        <p:nvPicPr>
          <p:cNvPr id="166" name="WXWorkCapture_15766655029249.png" descr="WXWorkCapture_1576665502924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0375" y="3644698"/>
            <a:ext cx="3900403" cy="31421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WXWorkCapture_157666082122.png" descr="WXWorkCapture_157666082122.png"/>
          <p:cNvPicPr>
            <a:picLocks noChangeAspect="1"/>
          </p:cNvPicPr>
          <p:nvPr/>
        </p:nvPicPr>
        <p:blipFill>
          <a:blip r:embed="rId3"/>
          <a:srcRect b="431"/>
          <a:stretch>
            <a:fillRect/>
          </a:stretch>
        </p:blipFill>
        <p:spPr>
          <a:xfrm>
            <a:off x="900099" y="3664485"/>
            <a:ext cx="3530276" cy="31935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719" y="1124414"/>
            <a:ext cx="3530349" cy="54011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8530" y="1194032"/>
            <a:ext cx="6525593" cy="2464553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683E352-25FC-1446-859F-0CF5967E9F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61" y="463139"/>
            <a:ext cx="486528" cy="4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3418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2"/>
            <a:ext cx="12192000" cy="685575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4672310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3" y="-13448"/>
            <a:ext cx="12192001" cy="688489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4858253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942164" y="2460675"/>
            <a:ext cx="3174928" cy="751139"/>
            <a:chOff x="4123410" y="1826618"/>
            <a:chExt cx="3174928" cy="751139"/>
          </a:xfrm>
        </p:grpSpPr>
        <p:grpSp>
          <p:nvGrpSpPr>
            <p:cNvPr id="3" name="组合 2"/>
            <p:cNvGrpSpPr/>
            <p:nvPr/>
          </p:nvGrpSpPr>
          <p:grpSpPr>
            <a:xfrm>
              <a:off x="4123410" y="1826618"/>
              <a:ext cx="738875" cy="751139"/>
              <a:chOff x="2498710" y="2311467"/>
              <a:chExt cx="1748840" cy="1777866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2644792" y="2457549"/>
                <a:ext cx="1456676" cy="145667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3200" dirty="0"/>
                  <a:t>1</a:t>
                </a:r>
                <a:endParaRPr lang="zh-CN" altLang="en-US" sz="3200" dirty="0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2498710" y="2311467"/>
                <a:ext cx="1748840" cy="1748840"/>
              </a:xfrm>
              <a:prstGeom prst="ellipse">
                <a:avLst/>
              </a:prstGeom>
              <a:noFill/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6600" dirty="0"/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758995" y="3683265"/>
                <a:ext cx="406068" cy="406068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>
                  <a:cs typeface="+mn-ea"/>
                  <a:sym typeface="+mn-lt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2644791" y="2350267"/>
                <a:ext cx="255468" cy="255468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8"/>
            <p:cNvSpPr txBox="1"/>
            <p:nvPr/>
          </p:nvSpPr>
          <p:spPr>
            <a:xfrm>
              <a:off x="4927756" y="1844007"/>
              <a:ext cx="22568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What</a:t>
              </a:r>
              <a:r>
                <a:rPr kumimoji="1"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Is</a:t>
              </a:r>
              <a:r>
                <a:rPr kumimoji="1"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Python</a:t>
              </a:r>
              <a:endParaRPr kumimoji="1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927755" y="2269980"/>
              <a:ext cx="23705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kumimoji="1"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Python</a:t>
              </a:r>
              <a:r>
                <a:rPr kumimoji="1"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的主要应用领域</a:t>
              </a: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4927755" y="1892087"/>
              <a:ext cx="0" cy="57986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6562274" y="2460675"/>
            <a:ext cx="3466951" cy="751139"/>
            <a:chOff x="4123410" y="1826618"/>
            <a:chExt cx="3466951" cy="751139"/>
          </a:xfrm>
        </p:grpSpPr>
        <p:grpSp>
          <p:nvGrpSpPr>
            <p:cNvPr id="12" name="组合 11"/>
            <p:cNvGrpSpPr/>
            <p:nvPr/>
          </p:nvGrpSpPr>
          <p:grpSpPr>
            <a:xfrm>
              <a:off x="4123410" y="1826618"/>
              <a:ext cx="738875" cy="751139"/>
              <a:chOff x="2498710" y="2311467"/>
              <a:chExt cx="1748840" cy="1777866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2644792" y="2457549"/>
                <a:ext cx="1456676" cy="145667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3200" dirty="0"/>
                  <a:t>2</a:t>
                </a:r>
                <a:endParaRPr lang="zh-CN" altLang="en-US" sz="3200" dirty="0"/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2498710" y="2311467"/>
                <a:ext cx="1748840" cy="1748840"/>
              </a:xfrm>
              <a:prstGeom prst="ellipse">
                <a:avLst/>
              </a:prstGeom>
              <a:noFill/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6600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3758995" y="3683265"/>
                <a:ext cx="406068" cy="406068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>
                  <a:cs typeface="+mn-ea"/>
                  <a:sym typeface="+mn-lt"/>
                </a:endParaRPr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2644791" y="2350267"/>
                <a:ext cx="255468" cy="255468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>
                  <a:cs typeface="+mn-ea"/>
                  <a:sym typeface="+mn-lt"/>
                </a:endParaRPr>
              </a:p>
            </p:txBody>
          </p:sp>
        </p:grpSp>
        <p:sp>
          <p:nvSpPr>
            <p:cNvPr id="13" name="文本框 8"/>
            <p:cNvSpPr txBox="1"/>
            <p:nvPr/>
          </p:nvSpPr>
          <p:spPr>
            <a:xfrm>
              <a:off x="4927756" y="1844007"/>
              <a:ext cx="23375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</a:t>
              </a:r>
              <a:r>
                <a:rPr kumimoji="1" lang="en-US" altLang="zh-CN" sz="2000" noProof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ython</a:t>
              </a:r>
              <a:r>
                <a:rPr kumimoji="1" lang="zh-CN" altLang="en-US" sz="2000" noProof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000" noProof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In</a:t>
              </a:r>
              <a:r>
                <a:rPr kumimoji="1"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Woobo</a:t>
              </a:r>
              <a:endParaRPr kumimoji="1" lang="en-US" altLang="zh-CN" sz="2000" noProof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4"/>
            <p:cNvSpPr txBox="1"/>
            <p:nvPr/>
          </p:nvSpPr>
          <p:spPr>
            <a:xfrm>
              <a:off x="4927755" y="2269980"/>
              <a:ext cx="26626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W</a:t>
              </a:r>
              <a:r>
                <a:rPr kumimoji="1" lang="en-US" altLang="zh-CN" sz="1400" i="0" u="none" strike="noStrike" kern="1200" cap="none" spc="0" normalizeH="0" baseline="0" noProof="0" dirty="0" err="1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oobo</a:t>
              </a:r>
              <a:r>
                <a:rPr kumimoji="1" lang="zh-CN" altLang="en-US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的技术栈介绍</a:t>
              </a: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4927755" y="1892087"/>
              <a:ext cx="0" cy="57986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2942164" y="3779128"/>
            <a:ext cx="3061161" cy="751139"/>
            <a:chOff x="4123410" y="1826618"/>
            <a:chExt cx="3061161" cy="751139"/>
          </a:xfrm>
        </p:grpSpPr>
        <p:grpSp>
          <p:nvGrpSpPr>
            <p:cNvPr id="30" name="组合 29"/>
            <p:cNvGrpSpPr/>
            <p:nvPr/>
          </p:nvGrpSpPr>
          <p:grpSpPr>
            <a:xfrm>
              <a:off x="4123410" y="1826618"/>
              <a:ext cx="738875" cy="751139"/>
              <a:chOff x="2498710" y="2311467"/>
              <a:chExt cx="1748840" cy="1777866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2644792" y="2457549"/>
                <a:ext cx="1456676" cy="145667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3200" dirty="0"/>
                  <a:t>3</a:t>
                </a:r>
                <a:endParaRPr lang="zh-CN" altLang="en-US" sz="3200" dirty="0"/>
              </a:p>
            </p:txBody>
          </p:sp>
          <p:sp>
            <p:nvSpPr>
              <p:cNvPr id="35" name="椭圆 34"/>
              <p:cNvSpPr/>
              <p:nvPr/>
            </p:nvSpPr>
            <p:spPr>
              <a:xfrm>
                <a:off x="2498710" y="2311467"/>
                <a:ext cx="1748840" cy="1748840"/>
              </a:xfrm>
              <a:prstGeom prst="ellipse">
                <a:avLst/>
              </a:prstGeom>
              <a:noFill/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6600" dirty="0"/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3758995" y="3683265"/>
                <a:ext cx="406068" cy="406068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>
                  <a:cs typeface="+mn-ea"/>
                  <a:sym typeface="+mn-lt"/>
                </a:endParaRPr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2644791" y="2350267"/>
                <a:ext cx="255468" cy="255468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>
                  <a:cs typeface="+mn-ea"/>
                  <a:sym typeface="+mn-lt"/>
                </a:endParaRPr>
              </a:p>
            </p:txBody>
          </p:sp>
        </p:grpSp>
        <p:sp>
          <p:nvSpPr>
            <p:cNvPr id="31" name="文本框 8"/>
            <p:cNvSpPr txBox="1"/>
            <p:nvPr/>
          </p:nvSpPr>
          <p:spPr>
            <a:xfrm>
              <a:off x="4927756" y="1844007"/>
              <a:ext cx="22568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TTS</a:t>
              </a:r>
              <a:r>
                <a:rPr kumimoji="1"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Demo</a:t>
              </a:r>
              <a:endParaRPr kumimoji="1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4"/>
            <p:cNvSpPr txBox="1"/>
            <p:nvPr/>
          </p:nvSpPr>
          <p:spPr>
            <a:xfrm>
              <a:off x="4927755" y="2269980"/>
              <a:ext cx="22568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Woobo</a:t>
              </a:r>
              <a:r>
                <a:rPr kumimoji="1"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语音合成体验</a:t>
              </a:r>
              <a:endParaRPr kumimoji="1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4927755" y="1892087"/>
              <a:ext cx="0" cy="57986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自由: 形状 85"/>
          <p:cNvSpPr/>
          <p:nvPr/>
        </p:nvSpPr>
        <p:spPr>
          <a:xfrm rot="2700000">
            <a:off x="6025850" y="813191"/>
            <a:ext cx="140300" cy="140300"/>
          </a:xfrm>
          <a:custGeom>
            <a:avLst/>
            <a:gdLst>
              <a:gd name="connsiteX0" fmla="*/ 75778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4" fmla="*/ 0 w 914400"/>
              <a:gd name="connsiteY4" fmla="*/ 749181 h 914400"/>
              <a:gd name="connsiteX5" fmla="*/ 757780 w 914400"/>
              <a:gd name="connsiteY5" fmla="*/ 749181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" h="914400">
                <a:moveTo>
                  <a:pt x="757780" y="0"/>
                </a:moveTo>
                <a:lnTo>
                  <a:pt x="914400" y="0"/>
                </a:lnTo>
                <a:lnTo>
                  <a:pt x="914400" y="914400"/>
                </a:lnTo>
                <a:lnTo>
                  <a:pt x="0" y="914400"/>
                </a:lnTo>
                <a:lnTo>
                  <a:pt x="0" y="749181"/>
                </a:lnTo>
                <a:lnTo>
                  <a:pt x="757780" y="7491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962F6B19-9DAD-2344-B82C-3879B81F3B10}"/>
              </a:ext>
            </a:extLst>
          </p:cNvPr>
          <p:cNvGrpSpPr/>
          <p:nvPr/>
        </p:nvGrpSpPr>
        <p:grpSpPr>
          <a:xfrm>
            <a:off x="6561730" y="3791391"/>
            <a:ext cx="3061161" cy="751139"/>
            <a:chOff x="4123410" y="1826618"/>
            <a:chExt cx="3061161" cy="751139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80A0156E-94F0-8E4B-8FC0-A210AC12A023}"/>
                </a:ext>
              </a:extLst>
            </p:cNvPr>
            <p:cNvGrpSpPr/>
            <p:nvPr/>
          </p:nvGrpSpPr>
          <p:grpSpPr>
            <a:xfrm>
              <a:off x="4123410" y="1826618"/>
              <a:ext cx="738875" cy="751139"/>
              <a:chOff x="2498710" y="2311467"/>
              <a:chExt cx="1748840" cy="1777866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BC312812-B103-604C-A245-1EDE3E361320}"/>
                  </a:ext>
                </a:extLst>
              </p:cNvPr>
              <p:cNvSpPr/>
              <p:nvPr/>
            </p:nvSpPr>
            <p:spPr>
              <a:xfrm>
                <a:off x="2644792" y="2457549"/>
                <a:ext cx="1456676" cy="145667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3200" dirty="0"/>
                  <a:t>4</a:t>
                </a:r>
                <a:endParaRPr lang="zh-CN" altLang="en-US" sz="3200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9263A9D5-CAEF-1B41-B892-E6011B2C629F}"/>
                  </a:ext>
                </a:extLst>
              </p:cNvPr>
              <p:cNvSpPr/>
              <p:nvPr/>
            </p:nvSpPr>
            <p:spPr>
              <a:xfrm>
                <a:off x="2498710" y="2311467"/>
                <a:ext cx="1748840" cy="1748840"/>
              </a:xfrm>
              <a:prstGeom prst="ellipse">
                <a:avLst/>
              </a:prstGeom>
              <a:noFill/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6600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F5986953-6DFD-4646-AE4D-29051E32BA0C}"/>
                  </a:ext>
                </a:extLst>
              </p:cNvPr>
              <p:cNvSpPr/>
              <p:nvPr/>
            </p:nvSpPr>
            <p:spPr>
              <a:xfrm>
                <a:off x="3758995" y="3683265"/>
                <a:ext cx="406068" cy="406068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>
                  <a:cs typeface="+mn-ea"/>
                  <a:sym typeface="+mn-lt"/>
                </a:endParaRPr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F897481E-F1F4-6443-AE75-925491F1C6DC}"/>
                  </a:ext>
                </a:extLst>
              </p:cNvPr>
              <p:cNvSpPr/>
              <p:nvPr/>
            </p:nvSpPr>
            <p:spPr>
              <a:xfrm>
                <a:off x="2644791" y="2350267"/>
                <a:ext cx="255468" cy="255468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>
                  <a:cs typeface="+mn-ea"/>
                  <a:sym typeface="+mn-lt"/>
                </a:endParaRPr>
              </a:p>
            </p:txBody>
          </p:sp>
        </p:grpSp>
        <p:sp>
          <p:nvSpPr>
            <p:cNvPr id="41" name="文本框 8">
              <a:extLst>
                <a:ext uri="{FF2B5EF4-FFF2-40B4-BE49-F238E27FC236}">
                  <a16:creationId xmlns:a16="http://schemas.microsoft.com/office/drawing/2014/main" id="{FF4564F3-B682-7142-8289-534BB4AD0961}"/>
                </a:ext>
              </a:extLst>
            </p:cNvPr>
            <p:cNvSpPr txBox="1"/>
            <p:nvPr/>
          </p:nvSpPr>
          <p:spPr>
            <a:xfrm>
              <a:off x="4927756" y="1844007"/>
              <a:ext cx="22568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Q&amp;A</a:t>
              </a:r>
              <a:endParaRPr kumimoji="1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文本框 4">
              <a:extLst>
                <a:ext uri="{FF2B5EF4-FFF2-40B4-BE49-F238E27FC236}">
                  <a16:creationId xmlns:a16="http://schemas.microsoft.com/office/drawing/2014/main" id="{1E07DFA4-DCCA-734C-BF34-63C11F742589}"/>
                </a:ext>
              </a:extLst>
            </p:cNvPr>
            <p:cNvSpPr txBox="1"/>
            <p:nvPr/>
          </p:nvSpPr>
          <p:spPr>
            <a:xfrm>
              <a:off x="4927755" y="2269980"/>
              <a:ext cx="22568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Q&amp;A</a:t>
              </a:r>
              <a:endParaRPr kumimoji="1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cxnSp>
          <p:nvCxnSpPr>
            <p:cNvPr id="43" name="直接连接符 32">
              <a:extLst>
                <a:ext uri="{FF2B5EF4-FFF2-40B4-BE49-F238E27FC236}">
                  <a16:creationId xmlns:a16="http://schemas.microsoft.com/office/drawing/2014/main" id="{C47DBAE9-EF04-2942-86AF-E20E0EA9C059}"/>
                </a:ext>
              </a:extLst>
            </p:cNvPr>
            <p:cNvCxnSpPr/>
            <p:nvPr/>
          </p:nvCxnSpPr>
          <p:spPr>
            <a:xfrm>
              <a:off x="4927755" y="1892087"/>
              <a:ext cx="0" cy="57986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7711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"/>
          <p:cNvSpPr txBox="1"/>
          <p:nvPr/>
        </p:nvSpPr>
        <p:spPr>
          <a:xfrm>
            <a:off x="4585333" y="3424634"/>
            <a:ext cx="4689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1"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Python</a:t>
            </a:r>
            <a:r>
              <a:rPr kumimoji="1"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的主要应用领域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4585333" y="2655193"/>
            <a:ext cx="46892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defRPr/>
            </a:pPr>
            <a:r>
              <a:rPr kumimoji="1"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What</a:t>
            </a:r>
            <a:r>
              <a:rPr kumimoji="1"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kumimoji="1"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Is</a:t>
            </a:r>
            <a:r>
              <a:rPr kumimoji="1"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kumimoji="1"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Python</a:t>
            </a:r>
            <a:endParaRPr kumimoji="1"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16441" y="2757714"/>
            <a:ext cx="0" cy="112858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2699658" y="2485638"/>
            <a:ext cx="1547892" cy="1573583"/>
            <a:chOff x="2498710" y="2311467"/>
            <a:chExt cx="1748840" cy="1777866"/>
          </a:xfrm>
        </p:grpSpPr>
        <p:sp>
          <p:nvSpPr>
            <p:cNvPr id="6" name="椭圆 5"/>
            <p:cNvSpPr/>
            <p:nvPr/>
          </p:nvSpPr>
          <p:spPr>
            <a:xfrm>
              <a:off x="2644792" y="2457549"/>
              <a:ext cx="1456676" cy="14566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8000" dirty="0"/>
                <a:t>1</a:t>
              </a:r>
              <a:endParaRPr lang="zh-CN" altLang="en-US" sz="8000" dirty="0"/>
            </a:p>
          </p:txBody>
        </p:sp>
        <p:sp>
          <p:nvSpPr>
            <p:cNvPr id="7" name="椭圆 6"/>
            <p:cNvSpPr/>
            <p:nvPr/>
          </p:nvSpPr>
          <p:spPr>
            <a:xfrm>
              <a:off x="2498710" y="2311467"/>
              <a:ext cx="1748840" cy="1748840"/>
            </a:xfrm>
            <a:prstGeom prst="ellipse">
              <a:avLst/>
            </a:prstGeom>
            <a:noFill/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8000" dirty="0"/>
            </a:p>
          </p:txBody>
        </p:sp>
        <p:sp>
          <p:nvSpPr>
            <p:cNvPr id="8" name="椭圆 7"/>
            <p:cNvSpPr/>
            <p:nvPr/>
          </p:nvSpPr>
          <p:spPr>
            <a:xfrm>
              <a:off x="3758995" y="3683265"/>
              <a:ext cx="406068" cy="40606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2644791" y="2350267"/>
              <a:ext cx="255468" cy="25546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6193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占位符 2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 algn="just" defTabSz="457200">
              <a:lnSpc>
                <a:spcPct val="100000"/>
              </a:lnSpc>
              <a:spcBef>
                <a:spcPts val="0"/>
              </a:spcBef>
              <a:defRPr/>
            </a:pPr>
            <a:r>
              <a:rPr kumimoji="1" lang="en-US" altLang="zh-CN" dirty="0">
                <a:cs typeface="+mn-ea"/>
                <a:sym typeface="+mn-lt"/>
              </a:rPr>
              <a:t>What</a:t>
            </a:r>
            <a:r>
              <a:rPr kumimoji="1" lang="zh-CN" altLang="en-US" dirty="0">
                <a:cs typeface="+mn-ea"/>
                <a:sym typeface="+mn-lt"/>
              </a:rPr>
              <a:t> </a:t>
            </a:r>
            <a:r>
              <a:rPr kumimoji="1" lang="en-US" altLang="zh-CN" dirty="0">
                <a:cs typeface="+mn-ea"/>
                <a:sym typeface="+mn-lt"/>
              </a:rPr>
              <a:t>Is</a:t>
            </a:r>
            <a:r>
              <a:rPr kumimoji="1" lang="zh-CN" altLang="en-US" dirty="0">
                <a:cs typeface="+mn-ea"/>
                <a:sym typeface="+mn-lt"/>
              </a:rPr>
              <a:t> </a:t>
            </a:r>
            <a:r>
              <a:rPr kumimoji="1" lang="en-US" altLang="zh-CN" dirty="0">
                <a:cs typeface="+mn-ea"/>
                <a:sym typeface="+mn-lt"/>
              </a:rPr>
              <a:t>Python</a:t>
            </a:r>
            <a:endParaRPr kumimoji="1" lang="zh-CN" altLang="en-US" dirty="0">
              <a:cs typeface="+mn-ea"/>
              <a:sym typeface="+mn-lt"/>
            </a:endParaRPr>
          </a:p>
        </p:txBody>
      </p:sp>
      <p:sp>
        <p:nvSpPr>
          <p:cNvPr id="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>
                <a:latin typeface="+mn-lt"/>
                <a:cs typeface="+mn-ea"/>
                <a:sym typeface="+mn-lt"/>
              </a:rPr>
              <a:pPr/>
              <a:t>9</a:t>
            </a:fld>
            <a:endParaRPr lang="en-US" dirty="0">
              <a:latin typeface="+mn-lt"/>
              <a:cs typeface="+mn-ea"/>
              <a:sym typeface="+mn-lt"/>
            </a:endParaRPr>
          </a:p>
        </p:txBody>
      </p:sp>
      <p:sp>
        <p:nvSpPr>
          <p:cNvPr id="4" name="Rectangle 48"/>
          <p:cNvSpPr/>
          <p:nvPr/>
        </p:nvSpPr>
        <p:spPr>
          <a:xfrm>
            <a:off x="1900479" y="2486722"/>
            <a:ext cx="8391041" cy="2346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是一种广泛使用的</a:t>
            </a:r>
            <a:r>
              <a:rPr lang="zh-CN" altLang="en-US" sz="2000" b="1" dirty="0">
                <a:solidFill>
                  <a:schemeClr val="accent1"/>
                </a:solidFill>
                <a:cs typeface="+mn-ea"/>
                <a:sym typeface="+mn-lt"/>
              </a:rPr>
              <a:t>解释型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、高级编程、通用型编程语言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拥有</a:t>
            </a:r>
            <a:r>
              <a:rPr lang="zh-CN" altLang="en-US" sz="2000" b="1" dirty="0">
                <a:solidFill>
                  <a:schemeClr val="accent1"/>
                </a:solidFill>
                <a:cs typeface="+mn-ea"/>
                <a:sym typeface="+mn-lt"/>
              </a:rPr>
              <a:t>动态类型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系统和垃圾回收功能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支持多种编程范式，包括</a:t>
            </a:r>
            <a:r>
              <a:rPr lang="zh-CN" altLang="en-US" sz="2000" b="1" dirty="0">
                <a:solidFill>
                  <a:schemeClr val="accent1"/>
                </a:solidFill>
                <a:cs typeface="+mn-ea"/>
                <a:sym typeface="+mn-lt"/>
              </a:rPr>
              <a:t>面向对象、命令式、函数式和过程式编程</a:t>
            </a:r>
            <a:endParaRPr lang="en-US" altLang="zh-CN" sz="20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拥有一个</a:t>
            </a:r>
            <a:r>
              <a:rPr lang="zh-CN" altLang="en-US" sz="2000" b="1" dirty="0">
                <a:solidFill>
                  <a:schemeClr val="accent1"/>
                </a:solidFill>
                <a:cs typeface="+mn-ea"/>
                <a:sym typeface="+mn-lt"/>
              </a:rPr>
              <a:t>巨大而广泛的标准库</a:t>
            </a:r>
            <a:endParaRPr lang="en-US" altLang="zh-CN" sz="20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lvl="6">
              <a:lnSpc>
                <a:spcPct val="150000"/>
              </a:lnSpc>
            </a:pPr>
            <a:r>
              <a:rPr lang="en-US" altLang="zh-CN" sz="2000" b="1" dirty="0">
                <a:solidFill>
                  <a:schemeClr val="accent1"/>
                </a:solidFill>
                <a:cs typeface="+mn-ea"/>
                <a:sym typeface="+mn-lt"/>
              </a:rPr>
              <a:t>			</a:t>
            </a:r>
            <a:r>
              <a:rPr lang="zh-CN" altLang="en-US" sz="2000" b="1" dirty="0">
                <a:solidFill>
                  <a:schemeClr val="accent1"/>
                </a:solidFill>
                <a:cs typeface="+mn-ea"/>
                <a:sym typeface="+mn-lt"/>
              </a:rPr>
              <a:t>     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——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Wikipedia</a:t>
            </a:r>
            <a:endParaRPr 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25999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红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3B48"/>
      </a:accent1>
      <a:accent2>
        <a:srgbClr val="3F3F3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23B4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1_Office Theme">
  <a:themeElements>
    <a:clrScheme name="红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3B48"/>
      </a:accent1>
      <a:accent2>
        <a:srgbClr val="3F3F3F"/>
      </a:accent2>
      <a:accent3>
        <a:srgbClr val="F23B48"/>
      </a:accent3>
      <a:accent4>
        <a:srgbClr val="3F3F3F"/>
      </a:accent4>
      <a:accent5>
        <a:srgbClr val="F23B48"/>
      </a:accent5>
      <a:accent6>
        <a:srgbClr val="3F3F3F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1942</TotalTime>
  <Words>1221</Words>
  <Application>Microsoft Macintosh PowerPoint</Application>
  <PresentationFormat>宽屏</PresentationFormat>
  <Paragraphs>330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35</vt:i4>
      </vt:variant>
    </vt:vector>
  </HeadingPairs>
  <TitlesOfParts>
    <vt:vector size="44" baseType="lpstr">
      <vt:lpstr>Lato</vt:lpstr>
      <vt:lpstr>Neris Thin</vt:lpstr>
      <vt:lpstr>Raleway</vt:lpstr>
      <vt:lpstr>Yuanti SC Bold</vt:lpstr>
      <vt:lpstr>微软雅黑</vt:lpstr>
      <vt:lpstr>Arial</vt:lpstr>
      <vt:lpstr>Calibri</vt:lpstr>
      <vt:lpstr>Office Theme</vt:lpstr>
      <vt:lpstr>11_Office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Microsoft Office User</cp:lastModifiedBy>
  <cp:revision>236</cp:revision>
  <dcterms:created xsi:type="dcterms:W3CDTF">2017-02-13T15:17:59Z</dcterms:created>
  <dcterms:modified xsi:type="dcterms:W3CDTF">2020-05-03T15:08:56Z</dcterms:modified>
</cp:coreProperties>
</file>

<file path=docProps/thumbnail.jpeg>
</file>